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423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53" r:id="rId16"/>
    <p:sldId id="454" r:id="rId17"/>
    <p:sldId id="455" r:id="rId18"/>
  </p:sldIdLst>
  <p:sldSz cx="12192000" cy="6858000"/>
  <p:notesSz cx="9926638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FCFBFC"/>
    <a:srgbClr val="F5F4F5"/>
    <a:srgbClr val="FFFC00"/>
    <a:srgbClr val="73FEFF"/>
    <a:srgbClr val="929292"/>
    <a:srgbClr val="76D6FF"/>
    <a:srgbClr val="FF99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6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30082-E8A1-4308-8D2D-EBA1F4B97D5C}" type="datetimeFigureOut">
              <a:rPr lang="fr-BE" smtClean="0"/>
              <a:t>04-09-24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D458F-6C86-413F-91BD-0D84473797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59285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88DE9-D085-45DE-A9DA-E7FB8AFCF955}" type="datetimeFigureOut">
              <a:rPr lang="fr-BE" smtClean="0"/>
              <a:t>04-09-24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545A7-9700-4610-9FBA-6053C1EAA60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54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C40D9-9024-7EB0-3F3C-2A67F1987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66A933-DC06-31AE-86C1-6E5774235E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A5ED71-21CE-06F3-F6D6-2E55E7FD4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40CF8A-CD4D-2967-92CA-9BDE755F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EB0EC6-F98B-EC99-96FF-E8BCB31A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9647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679CD6-B8A7-EAD6-380D-5BD2F9BB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9B45CBD-E200-9368-6A57-624BA70A3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D6DB6-6AA5-A82E-6D16-82C6DF6CB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321339-7FF7-83F0-5796-FE3A1C65F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689F30-BDBF-4675-EFDC-A517C866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49309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5DCDC79-201E-3CF3-2C09-13A25068F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EABA91-112C-2798-BB06-6CF247D6F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749F67-C403-3762-7B9F-058038A9F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3CF0B5-2303-6FBB-BE62-27D446967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AB6D25-D50C-C2D2-164A-EE97C9ED6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41667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A8F210-29C5-48BC-5B40-5F41E0148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93029C-0558-F176-3E67-06B2FCE6A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12901B-3ADB-AC5E-0CC6-17EA6F812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A63004-04D5-F7C2-2292-CB7ACB03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A25A79-3CF2-6F13-15BD-E40BEE715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77161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534BA1-365E-5A97-3D8E-404B1E6CE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09D4EC-D818-D7B3-07DE-B74A1E4BA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ED29C3-40FF-1175-6A0A-71037BFF0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702D85-7536-61B0-B6D0-62620A3A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BACBC2-179C-CDE7-3668-C7DB078E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7248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0385ED-B3BE-8B38-601D-6739EBF08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DEED2D-7499-5B77-844C-887B70956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FB2996-AA8A-B01C-7FD9-49E813961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4E894F-6ABC-5725-AEDD-C4753FF01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E5A49C-022B-C3EB-F838-4FF2DBDFD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DCADB-4848-503D-7268-AD22470DF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913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94C67-2016-8A51-9CA2-AC8E1A73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78A0C8-2D5A-D24B-9D88-B4B9CD316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16131F-A5C7-855F-6847-BECA24759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FCE81F-0F59-5B87-5F2A-E228B9A6F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BEBFA7-A16C-7828-EEF8-94DE68AD8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4D9321-7033-4E9E-7BAD-DC108F41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1B03317-3B6A-93E6-75CF-B249DEAB9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1BD0554-61CD-FBA3-6E46-C2A3A71C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5353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B37FB4-4542-A825-08C4-29F156E2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F5B8DB3-5A85-E1F6-0014-AB639BA5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4A5E554-433E-CFD9-CE67-C73097DE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3C53D72-C9A2-1CED-FC9E-9CF57268F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5701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77C385-D063-882B-AEFF-C6E9E16C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7B015E8-EB4D-9C56-FA2A-E08BC1C9A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931604-FBD1-1ADF-C530-BF09DE116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053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6623FF-3186-59D9-CFCD-77977715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ABB8E5-7030-7DAD-1007-83C61EEC8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1365A8-12CD-D3C9-34C0-8ECDD6E9A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F1A86F-A2A2-BB94-1C4F-FE7DD68AE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BA4F78-6359-0E5F-70AE-C4482F14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8A005B-6821-804F-F646-4DA231B82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8503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1FE65B-8D43-EB15-1B2B-6949DADE4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69E8C70-F8EA-C6EB-AB01-D6496531F4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458637-00E6-75FB-4484-4B4CDF01C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F87C00-F3C1-A4B6-37B0-D0BE718F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B796F4-CF83-1AA3-1E07-92EE829D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34149B-307A-66F2-F25F-142BE6B4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9075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B15B90B-7064-C6C4-B395-C35529A6B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A8C9AF-C467-D0B5-11F6-818E299EA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DABCD6-1650-6BC2-F869-77AA7ED0CB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6AEE0E-B910-BE35-B407-C17725C83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2C80CF-EEC4-0748-0548-6BE0D7B6B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1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FA68F7-04DD-3D7D-DA0E-4C69E1A83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263" y="2654280"/>
            <a:ext cx="9891472" cy="1060735"/>
          </a:xfrm>
        </p:spPr>
        <p:txBody>
          <a:bodyPr>
            <a:normAutofit/>
          </a:bodyPr>
          <a:lstStyle/>
          <a:p>
            <a:r>
              <a:rPr lang="es-ES" sz="4400" b="1" dirty="0" err="1">
                <a:latin typeface="Century Gothic" panose="020B0502020202020204" pitchFamily="34" charset="0"/>
                <a:cs typeface="Calibri" panose="020F0502020204030204" pitchFamily="34" charset="0"/>
              </a:rPr>
              <a:t>Our</a:t>
            </a:r>
            <a:r>
              <a:rPr lang="es-ES" sz="4400" b="1" dirty="0">
                <a:latin typeface="Century Gothic" panose="020B0502020202020204" pitchFamily="34" charset="0"/>
                <a:cs typeface="Calibri" panose="020F0502020204030204" pitchFamily="34" charset="0"/>
              </a:rPr>
              <a:t> AIC </a:t>
            </a:r>
            <a:r>
              <a:rPr lang="es-ES" sz="4400" b="1" dirty="0" err="1">
                <a:latin typeface="Century Gothic" panose="020B0502020202020204" pitchFamily="34" charset="0"/>
                <a:cs typeface="Calibri" panose="020F0502020204030204" pitchFamily="34" charset="0"/>
              </a:rPr>
              <a:t>identity</a:t>
            </a:r>
            <a:b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O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Subtítulo 11">
            <a:extLst>
              <a:ext uri="{FF2B5EF4-FFF2-40B4-BE49-F238E27FC236}">
                <a16:creationId xmlns:a16="http://schemas.microsoft.com/office/drawing/2014/main" id="{66F4F10D-26FD-9116-F0FA-D1A6AF049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9309" y="4434780"/>
            <a:ext cx="2821371" cy="639681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s-CO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</a:t>
            </a:r>
            <a:r>
              <a:rPr lang="es-CO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2024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7E0EB97C-3747-1628-37AB-1BA4B5BE96DB}"/>
              </a:ext>
            </a:extLst>
          </p:cNvPr>
          <p:cNvSpPr txBox="1">
            <a:spLocks/>
          </p:cNvSpPr>
          <p:nvPr/>
        </p:nvSpPr>
        <p:spPr>
          <a:xfrm>
            <a:off x="-1" y="3242374"/>
            <a:ext cx="12192000" cy="7344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u="none" strike="noStrike" kern="1200" cap="none" spc="-2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800" b="1" spc="-20" dirty="0">
              <a:solidFill>
                <a:srgbClr val="C000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u="none" strike="noStrike" kern="1200" cap="none" spc="-2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Summary</a:t>
            </a:r>
            <a:r>
              <a:rPr kumimoji="0" lang="es-ES" sz="2800" b="1" u="none" strike="noStrike" kern="1200" cap="none" spc="-2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kumimoji="0" lang="es-ES" sz="2800" b="1" u="none" strike="noStrike" kern="1200" cap="none" spc="-2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of</a:t>
            </a:r>
            <a:r>
              <a:rPr kumimoji="0" lang="es-ES" sz="2800" b="1" u="none" strike="noStrike" kern="1200" cap="none" spc="-2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 responses </a:t>
            </a:r>
            <a:r>
              <a:rPr kumimoji="0" lang="es-ES" sz="2800" b="1" u="none" strike="noStrike" kern="1200" cap="none" spc="-2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to</a:t>
            </a:r>
            <a:r>
              <a:rPr kumimoji="0" lang="es-ES" sz="2800" b="1" u="none" strike="noStrike" kern="1200" cap="none" spc="-2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kumimoji="0" lang="es-ES" sz="2800" b="1" u="none" strike="noStrike" kern="1200" cap="none" spc="-2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the</a:t>
            </a:r>
            <a:r>
              <a:rPr kumimoji="0" lang="es-ES" sz="2800" b="1" u="none" strike="noStrike" kern="1200" cap="none" spc="-2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kumimoji="0" lang="es-ES" sz="2800" b="1" u="none" strike="noStrike" kern="1200" cap="none" spc="-2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Survey</a:t>
            </a:r>
            <a:r>
              <a:rPr kumimoji="0" lang="es-ES" sz="2800" b="1" u="none" strike="noStrike" kern="1200" cap="none" spc="-2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* </a:t>
            </a:r>
            <a:r>
              <a:rPr kumimoji="0" lang="es-ES" sz="2800" b="1" u="none" strike="noStrike" kern="1200" cap="none" spc="-2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on</a:t>
            </a:r>
            <a:r>
              <a:rPr kumimoji="0" lang="es-ES" sz="2800" b="1" u="none" strike="noStrike" kern="1200" cap="none" spc="-2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 AIC </a:t>
            </a:r>
            <a:r>
              <a:rPr kumimoji="0" lang="es-ES" sz="2800" b="1" u="none" strike="noStrike" kern="1200" cap="none" spc="-2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identity</a:t>
            </a:r>
            <a:endParaRPr kumimoji="0" lang="es-CO" sz="2800" b="1" u="none" strike="noStrike" kern="1200" cap="none" spc="-2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n 3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312C346F-6D1A-91E5-0FF3-0E36D8FBFA6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07" y="482473"/>
            <a:ext cx="1125980" cy="173032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39AF80B2-9339-984C-833E-0E2364F99A87}"/>
              </a:ext>
            </a:extLst>
          </p:cNvPr>
          <p:cNvSpPr txBox="1"/>
          <p:nvPr/>
        </p:nvSpPr>
        <p:spPr>
          <a:xfrm>
            <a:off x="1584375" y="5852307"/>
            <a:ext cx="4697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entury Gothic" panose="020B0502020202020204" pitchFamily="34" charset="0"/>
              </a:rPr>
              <a:t>*</a:t>
            </a:r>
            <a:r>
              <a:rPr lang="fr-FR" sz="2000" dirty="0">
                <a:latin typeface="Century Gothic" panose="020B0502020202020204" pitchFamily="34" charset="0"/>
              </a:rPr>
              <a:t> </a:t>
            </a:r>
            <a:r>
              <a:rPr lang="fr-FR" sz="2000" dirty="0" err="1">
                <a:latin typeface="Century Gothic" panose="020B0502020202020204" pitchFamily="34" charset="0"/>
              </a:rPr>
              <a:t>See</a:t>
            </a:r>
            <a:r>
              <a:rPr lang="fr-FR" sz="2000" dirty="0">
                <a:latin typeface="Century Gothic" panose="020B0502020202020204" pitchFamily="34" charset="0"/>
              </a:rPr>
              <a:t> AIC Training </a:t>
            </a:r>
            <a:r>
              <a:rPr lang="fr-FR" sz="2000" dirty="0" err="1">
                <a:latin typeface="Century Gothic" panose="020B0502020202020204" pitchFamily="34" charset="0"/>
              </a:rPr>
              <a:t>reflection</a:t>
            </a:r>
            <a:r>
              <a:rPr lang="fr-FR" sz="2000" dirty="0">
                <a:latin typeface="Century Gothic" panose="020B0502020202020204" pitchFamily="34" charset="0"/>
              </a:rPr>
              <a:t> 12/2023</a:t>
            </a:r>
          </a:p>
        </p:txBody>
      </p:sp>
    </p:spTree>
    <p:extLst>
      <p:ext uri="{BB962C8B-B14F-4D97-AF65-F5344CB8AC3E}">
        <p14:creationId xmlns:p14="http://schemas.microsoft.com/office/powerpoint/2010/main" val="4143822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>
          <a:xfrm>
            <a:off x="188821" y="526811"/>
            <a:ext cx="12003179" cy="578921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2000"/>
              </a:spcAft>
            </a:pPr>
            <a:r>
              <a:rPr lang="fr-FR" sz="1800" b="1" u="none" strike="noStrike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II-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indent="-457200">
              <a:lnSpc>
                <a:spcPct val="107000"/>
              </a:lnSpc>
              <a:spcAft>
                <a:spcPts val="2000"/>
              </a:spcAft>
              <a:buAutoNum type="alphaLcParenR"/>
            </a:pP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belonging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group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me?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framework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an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organised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for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disadvantaged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 - 14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Solidarity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helping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the group and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disadvantged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 - 10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Acting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Christ and St Vincent de Paul - 7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Sharing talents and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- 6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0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Pride in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association,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joy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service - 4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woman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taking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action for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disadvantaged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 - 3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place to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- 1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ACEA02CC-003F-BAB7-BD67-1B331DC0C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23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>
          <a:xfrm>
            <a:off x="326571" y="427258"/>
            <a:ext cx="11865429" cy="614508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2000"/>
              </a:spcAft>
            </a:pP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II-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LcParenR" startAt="2"/>
            </a:pP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u="sng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attitudes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strengthen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ties 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groups and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feeling of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belonging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AIC?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Being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jointly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responsible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for more justice - 9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Striving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live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charism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St Vincent de Paul - 6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Pride in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 of AIC, in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numerous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adhering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values - 6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Considering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all over the world as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sisters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Openess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world,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appreciating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richness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intercultural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exchanges - 5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Valuing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support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sharing best practices - 5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0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Serving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joy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respect and love - 4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Committing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follow international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decisions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Doing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meaningful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</a:t>
            </a:r>
            <a:r>
              <a:rPr lang="fr-FR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A7AE3148-B7D6-5CD2-1581-55EA2652E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06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>
          <a:xfrm>
            <a:off x="371704" y="241627"/>
            <a:ext cx="11410996" cy="647966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1400"/>
              </a:spcAft>
            </a:pP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II-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LcParenR" startAt="2"/>
            </a:pP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u="sng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strengthen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ties 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groups and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feeling of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belonging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AIC?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Days/times of </a:t>
            </a:r>
            <a:r>
              <a:rPr lang="fr-FR" sz="18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friendship</a:t>
            </a: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group </a:t>
            </a:r>
            <a:r>
              <a:rPr lang="fr-FR" sz="18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18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birthdays</a:t>
            </a: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8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prizes</a:t>
            </a: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etc. - 18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Ongoing</a:t>
            </a: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(</a:t>
            </a:r>
            <a:r>
              <a:rPr lang="fr-FR" sz="18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videos</a:t>
            </a: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about St Vincent and St Louise) - 16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Sharing </a:t>
            </a:r>
            <a:r>
              <a:rPr lang="fr-FR" sz="18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experiences</a:t>
            </a: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</a:t>
            </a: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(</a:t>
            </a:r>
            <a:r>
              <a:rPr lang="fr-FR" sz="18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visits</a:t>
            </a: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8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Zalo</a:t>
            </a: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Viber, Instagram, Facebook) - 13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Times of </a:t>
            </a:r>
            <a:r>
              <a:rPr lang="fr-FR" sz="18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shared</a:t>
            </a: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</a:t>
            </a: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18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fr-FR" sz="18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spritual</a:t>
            </a: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advisors</a:t>
            </a: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 chapelet; by Zoom) - 6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in </a:t>
            </a:r>
            <a:r>
              <a:rPr lang="fr-FR" sz="18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listening</a:t>
            </a:r>
            <a:r>
              <a:rPr lang="fr-FR" sz="18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communication - 5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donations - 2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Twinnings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</a:t>
            </a:r>
            <a:endParaRPr lang="fr-FR" sz="16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Visits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leaders (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national and international) to local groups - 2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communication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AIC,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volunteers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anything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messages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national EB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occasion - 1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Greater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presence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AIC at national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assemblies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Evaluations in the group to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back - 1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as a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fr-FR" sz="16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Famvin</a:t>
            </a:r>
            <a:r>
              <a:rPr lang="fr-FR" sz="16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16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8A3A6E42-5A44-6B55-9CEE-FF4985B186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86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>
          <a:xfrm>
            <a:off x="244063" y="104232"/>
            <a:ext cx="11709815" cy="696748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III-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endParaRPr lang="fr-FR" sz="2800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400"/>
              </a:spcAft>
            </a:pPr>
            <a:r>
              <a:rPr lang="fr-FR" sz="24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the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group? </a:t>
            </a:r>
            <a:endParaRPr lang="fr-FR" sz="2400" b="1" dirty="0">
              <a:solidFill>
                <a:srgbClr val="C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 in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Charism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St Vincent and St Louise,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Teamwork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sharing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communication - 22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Perseverance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availability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Respectful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support of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 and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friendship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Enthusiasm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0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leadership, adaptation,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inventivity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AIC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us in the world - 6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Simplicity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humility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Bearing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witness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55440B7-B973-914D-9A37-8A0F291249D6}"/>
              </a:ext>
            </a:extLst>
          </p:cNvPr>
          <p:cNvSpPr txBox="1"/>
          <p:nvPr/>
        </p:nvSpPr>
        <p:spPr>
          <a:xfrm>
            <a:off x="6503919" y="4950821"/>
            <a:ext cx="5688081" cy="1691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Ongoing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- 2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 </a:t>
            </a: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Famvin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Ability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necessary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spiritual </a:t>
            </a: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advisors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(DC &amp; CM) - 1</a:t>
            </a:r>
          </a:p>
        </p:txBody>
      </p:sp>
      <p:pic>
        <p:nvPicPr>
          <p:cNvPr id="4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7DA6E980-231C-1A80-AC34-AF62EEDCB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078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>
          <a:xfrm>
            <a:off x="313509" y="137192"/>
            <a:ext cx="11640369" cy="690157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III-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endParaRPr lang="fr-FR" sz="2800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400"/>
              </a:spcAft>
            </a:pPr>
            <a:r>
              <a:rPr lang="fr-FR" sz="24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Differences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and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branches of the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Famvin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400" b="1" dirty="0">
              <a:solidFill>
                <a:srgbClr val="C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Movement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made up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mostly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first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branch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founded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(first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confraternity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- 6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Ongoing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- 5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organised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autonomous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nature of groups - 3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0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AIC spiritual training - 1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Promotion of social justice - 1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Modernising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actions - 1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uniforms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greet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Representation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international organisations - 1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B1C4DB78-383B-9A96-75C8-9CEDD80FC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781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>
          <a:xfrm>
            <a:off x="313509" y="473605"/>
            <a:ext cx="11640369" cy="564552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III-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endParaRPr lang="fr-FR" sz="2800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fr-FR" sz="22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AIC/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group 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civil society groups? </a:t>
            </a:r>
            <a:endParaRPr lang="fr-FR" sz="2200" b="1" dirty="0">
              <a:solidFill>
                <a:srgbClr val="C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fr-FR" sz="24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disadvantaged</a:t>
            </a:r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people: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4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</a:t>
            </a: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disinterested</a:t>
            </a: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spiritual and </a:t>
            </a:r>
            <a:r>
              <a:rPr lang="fr-FR" sz="24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</a:t>
            </a: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help - 8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Closeness</a:t>
            </a: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empathy</a:t>
            </a: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- 8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4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Organised</a:t>
            </a: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training - 8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stable group - 5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 in the </a:t>
            </a:r>
            <a:r>
              <a:rPr lang="fr-FR" sz="24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</a:t>
            </a: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4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</a:t>
            </a: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empowerment</a:t>
            </a: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- 5</a:t>
            </a:r>
          </a:p>
          <a:p>
            <a:pPr lvl="2">
              <a:lnSpc>
                <a:spcPct val="107000"/>
              </a:lnSpc>
              <a:spcAft>
                <a:spcPts val="1400"/>
              </a:spcAft>
            </a:pP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Hope, the </a:t>
            </a:r>
            <a:r>
              <a:rPr lang="fr-FR" sz="24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joy</a:t>
            </a: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4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alive, </a:t>
            </a:r>
            <a:r>
              <a:rPr lang="fr-FR" sz="24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peace</a:t>
            </a: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- 3</a:t>
            </a:r>
            <a:endParaRPr lang="fr-FR" sz="2400" dirty="0">
              <a:solidFill>
                <a:srgbClr val="C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999FA6C9-CE39-9635-7C59-7B496671C2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477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>
          <a:xfrm>
            <a:off x="197515" y="265287"/>
            <a:ext cx="11640369" cy="644131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III-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endParaRPr lang="fr-FR" sz="2800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AIC/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group 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civil society groups?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fr-FR" sz="24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branches of the Vincentian Family: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Sharing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experiences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- 5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attention to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support - 1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 - 1 </a:t>
            </a:r>
            <a:endParaRPr lang="fr-FR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Church: 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to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disadvantaged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 in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parishes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- 6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Vincentian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presence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- 5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Contribution to the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evangelism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mission - 4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kingdom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contributions - 1 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29783A85-C4E5-1FA9-01CB-B456E0B1E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500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>
          <a:xfrm>
            <a:off x="275815" y="499332"/>
            <a:ext cx="11640369" cy="606634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III-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endParaRPr lang="fr-FR" sz="2800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AIC/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group 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2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fr-FR" sz="22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civil society groups?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world: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Unconditional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justice and the </a:t>
            </a: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good - 12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charism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St Vincent, organisation, transformative </a:t>
            </a: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projects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- 6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Dialogue and </a:t>
            </a: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advocacy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behalf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disadvantaged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 - 3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peace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- 3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to </a:t>
            </a: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home - 2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sensitivity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 </a:t>
            </a: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mostly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female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movement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FR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joy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service - 1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7A73A8BA-63B0-2343-0660-15482BDCF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70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>
          <a:xfrm>
            <a:off x="335503" y="317403"/>
            <a:ext cx="11709815" cy="592752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2000"/>
              </a:spcAft>
            </a:pPr>
            <a:r>
              <a:rPr lang="fr-FR" sz="1800" b="1" u="none" strike="noStrike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I-Our </a:t>
            </a:r>
            <a:r>
              <a:rPr lang="fr-FR" sz="2800" b="1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</a:t>
            </a:r>
            <a:r>
              <a:rPr lang="fr-FR" sz="2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an AIC Association </a:t>
            </a:r>
            <a:r>
              <a:rPr lang="fr-FR" sz="28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1400"/>
              </a:spcAft>
            </a:pPr>
            <a:r>
              <a:rPr lang="fr-FR" sz="24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fr-FR" sz="2400" b="1" dirty="0" err="1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sz="24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the essential </a:t>
            </a:r>
            <a:r>
              <a:rPr lang="fr-FR" sz="2400" b="1" dirty="0" err="1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</a:t>
            </a:r>
            <a:r>
              <a:rPr lang="fr-FR" sz="24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AIC </a:t>
            </a:r>
            <a:r>
              <a:rPr lang="fr-FR" sz="2400" b="1" dirty="0" err="1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</a:t>
            </a:r>
            <a:r>
              <a:rPr lang="fr-FR" sz="24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Vincentian </a:t>
            </a:r>
            <a:r>
              <a:rPr lang="fr-FR" sz="2200" dirty="0" err="1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charism</a:t>
            </a:r>
            <a:r>
              <a:rPr lang="fr-FR" sz="22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- 32 *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Solidarity</a:t>
            </a:r>
            <a:r>
              <a:rPr lang="fr-FR" sz="22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justice</a:t>
            </a:r>
            <a:r>
              <a:rPr lang="fr-FR" sz="22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(Social Doctrine of the Church) - 23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organised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groups and a network -</a:t>
            </a:r>
            <a:r>
              <a:rPr lang="fr-FR" sz="22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23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Caring</a:t>
            </a:r>
            <a:r>
              <a:rPr kumimoji="0" lang="fr-FR" sz="22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</a:t>
            </a:r>
            <a:r>
              <a:rPr kumimoji="0" lang="fr-FR" sz="220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kumimoji="0" lang="fr-FR" sz="22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20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disadvantaged</a:t>
            </a:r>
            <a:r>
              <a:rPr kumimoji="0" lang="fr-FR" sz="22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fr-FR" sz="220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kumimoji="0" lang="fr-FR" sz="22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kumimoji="0" lang="fr-FR" sz="220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kumimoji="0" lang="fr-FR" sz="22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migrants - 16</a:t>
            </a:r>
            <a:endParaRPr lang="fr-FR" sz="2200" dirty="0">
              <a:solidFill>
                <a:srgbClr val="C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Volunteering</a:t>
            </a:r>
            <a:r>
              <a:rPr lang="fr-FR" sz="22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fr-FR" sz="22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-</a:t>
            </a:r>
            <a:r>
              <a:rPr lang="fr-FR" sz="22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3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network/INGO - 9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Movement</a:t>
            </a:r>
            <a:r>
              <a:rPr lang="fr-FR" sz="20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0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fr-FR" sz="20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Humility</a:t>
            </a:r>
            <a:r>
              <a:rPr lang="fr-FR" sz="20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simplicity</a:t>
            </a:r>
            <a:r>
              <a:rPr lang="fr-FR" sz="20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- 7  </a:t>
            </a:r>
            <a:r>
              <a:rPr lang="fr-FR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 and </a:t>
            </a:r>
            <a:r>
              <a:rPr lang="fr-FR" sz="20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</a:t>
            </a:r>
            <a:r>
              <a:rPr lang="fr-FR" sz="20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- 6           </a:t>
            </a:r>
            <a:r>
              <a:rPr lang="fr-FR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55440B7-B973-914D-9A37-8A0F291249D6}"/>
              </a:ext>
            </a:extLst>
          </p:cNvPr>
          <p:cNvSpPr txBox="1"/>
          <p:nvPr/>
        </p:nvSpPr>
        <p:spPr>
          <a:xfrm>
            <a:off x="5452762" y="4544458"/>
            <a:ext cx="6403735" cy="1700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Listening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sharing, </a:t>
            </a: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solidarity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volunteers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force for transformation in society - 4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Locally-based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</a:t>
            </a: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representation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</a:t>
            </a:r>
            <a:endParaRPr lang="fr-FR" sz="20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106FCB2-E32E-164B-8E65-F51EADF0F972}"/>
              </a:ext>
            </a:extLst>
          </p:cNvPr>
          <p:cNvSpPr txBox="1"/>
          <p:nvPr/>
        </p:nvSpPr>
        <p:spPr>
          <a:xfrm>
            <a:off x="335503" y="6369492"/>
            <a:ext cx="10243931" cy="34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fr-FR" sz="16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fr-FR" sz="16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16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</a:t>
            </a:r>
            <a:r>
              <a:rPr lang="fr-FR" sz="16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groups </a:t>
            </a:r>
            <a:r>
              <a:rPr lang="fr-FR" sz="16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FR" sz="16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chose </a:t>
            </a:r>
            <a:r>
              <a:rPr lang="fr-FR" sz="16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fr-FR" sz="16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</a:t>
            </a:r>
            <a:r>
              <a:rPr lang="fr-FR" sz="16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1600" dirty="0">
              <a:solidFill>
                <a:srgbClr val="C00000"/>
              </a:solidFill>
            </a:endParaRPr>
          </a:p>
        </p:txBody>
      </p:sp>
      <p:pic>
        <p:nvPicPr>
          <p:cNvPr id="5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B4B43FBD-45AD-6032-7C47-F2BD7725EC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8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>
          <a:xfrm>
            <a:off x="322441" y="419083"/>
            <a:ext cx="11133686" cy="60503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2000"/>
              </a:spcAft>
            </a:pPr>
            <a:r>
              <a:rPr lang="fr-FR" sz="1800" b="1" u="none" strike="noStrike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I-Our </a:t>
            </a:r>
            <a:r>
              <a:rPr lang="fr-FR" sz="2800" b="1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</a:t>
            </a:r>
            <a:r>
              <a:rPr lang="fr-FR" sz="2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an AIC Association</a:t>
            </a:r>
            <a:endParaRPr lang="fr-FR" sz="2800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400"/>
              </a:spcAft>
            </a:pP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motivated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become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Vincentian values - 14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to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disadvantaged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 - 12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Organised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partnerships - 7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Social Doctrine of the Church (Justice,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getting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 back on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feet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- 6</a:t>
            </a:r>
          </a:p>
          <a:p>
            <a:pPr>
              <a:lnSpc>
                <a:spcPct val="107000"/>
              </a:lnSpc>
              <a:spcAft>
                <a:spcPts val="3200"/>
              </a:spcAft>
            </a:pP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Feeling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useful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society - 6</a:t>
            </a:r>
            <a:endParaRPr lang="fr-FR" sz="3200" b="1" kern="100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</a:t>
            </a: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spirituality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practical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grassroots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Enthusiasm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joy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AIC </a:t>
            </a: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volunteers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- 3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groups - 3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</a:t>
            </a: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20A0A2E-4C89-1D48-A5D0-A1DB47F4DBC9}"/>
              </a:ext>
            </a:extLst>
          </p:cNvPr>
          <p:cNvSpPr txBox="1"/>
          <p:nvPr/>
        </p:nvSpPr>
        <p:spPr>
          <a:xfrm>
            <a:off x="6018198" y="5610805"/>
            <a:ext cx="5819686" cy="828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Former </a:t>
            </a:r>
            <a:r>
              <a:rPr lang="fr-FR" sz="2000" kern="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pupil</a:t>
            </a:r>
            <a:r>
              <a:rPr lang="fr-FR" sz="20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Vincentian </a:t>
            </a:r>
            <a:r>
              <a:rPr lang="fr-FR" sz="2000" kern="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lang="fr-FR" sz="20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Volunteering</a:t>
            </a:r>
            <a:r>
              <a:rPr lang="fr-FR" sz="20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fr-FR" sz="2000" kern="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fr-FR" sz="20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9F6EF30E-D07D-B014-1C46-713E1C9CB6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>
          <a:xfrm>
            <a:off x="322441" y="318544"/>
            <a:ext cx="11133686" cy="625145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2000"/>
              </a:spcAft>
            </a:pPr>
            <a:r>
              <a:rPr lang="fr-FR" sz="1800" b="1" u="none" strike="noStrike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I-Our </a:t>
            </a:r>
            <a:r>
              <a:rPr lang="fr-FR" sz="2800" b="1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</a:t>
            </a:r>
            <a:r>
              <a:rPr lang="fr-FR" sz="2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an AIC Association</a:t>
            </a:r>
            <a:endParaRPr lang="fr-FR" sz="2800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000"/>
              </a:spcAft>
            </a:pP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makes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NGOs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Vincentian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charism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Catholic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NGO (Christian-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centred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- 10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Mostly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female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volunteers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support to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disadvantaged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 - 8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International, national and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organised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systemic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change) - 8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000" kern="100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</a:t>
            </a: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representation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oldest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women’s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NGO - 2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to </a:t>
            </a: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justice - 2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Ongoing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of </a:t>
            </a: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adaptation to </a:t>
            </a: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forms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0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poverty</a:t>
            </a:r>
            <a:r>
              <a:rPr lang="fr-FR" sz="20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6E86E46F-FC7A-8DE9-70B9-EC9B6932C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1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>
          <a:xfrm>
            <a:off x="322440" y="582677"/>
            <a:ext cx="11515443" cy="564481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2000"/>
              </a:spcAft>
            </a:pPr>
            <a:r>
              <a:rPr lang="fr-FR" sz="1800" b="1" u="none" strike="noStrike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I-Our </a:t>
            </a:r>
            <a:r>
              <a:rPr lang="fr-FR" sz="2800" b="1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</a:t>
            </a:r>
            <a:r>
              <a:rPr lang="fr-FR" sz="2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an AIC Association</a:t>
            </a:r>
            <a:endParaRPr lang="fr-FR" sz="2800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000"/>
              </a:spcAft>
            </a:pP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How can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 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defRPr/>
            </a:pP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communication channels - 3  (</a:t>
            </a:r>
            <a:r>
              <a:rPr lang="en-US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Facebook/</a:t>
            </a:r>
            <a:r>
              <a:rPr lang="en-US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Zalo</a:t>
            </a:r>
            <a:r>
              <a:rPr lang="en-US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/Viber/Instagram)</a:t>
            </a:r>
            <a:r>
              <a:rPr lang="en-US" sz="2200" b="1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                               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(Total 14)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fr-FR" sz="2000" kern="1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fr-FR" sz="2000" b="1" kern="100" dirty="0">
              <a:solidFill>
                <a:prstClr val="black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fr-FR" sz="2000" b="1" kern="100" dirty="0">
              <a:solidFill>
                <a:prstClr val="black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fr-FR" sz="2000" b="1" kern="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attentive to the modern world,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evolves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quickly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    (Total 12)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fr-FR" sz="22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</a:t>
            </a:r>
            <a:r>
              <a:rPr lang="fr-FR" sz="22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</a:t>
            </a:r>
            <a:r>
              <a:rPr lang="fr-FR" sz="22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2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</a:t>
            </a:r>
            <a:r>
              <a:rPr lang="fr-FR" sz="22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</a:t>
            </a:r>
            <a:r>
              <a:rPr lang="fr-FR" sz="22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fr-FR" sz="22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2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disadvantaged</a:t>
            </a:r>
            <a:r>
              <a:rPr lang="fr-FR" sz="22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 - 6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fr-FR" sz="22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</a:t>
            </a:r>
            <a:r>
              <a:rPr lang="fr-FR" sz="22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future and not the </a:t>
            </a:r>
            <a:r>
              <a:rPr lang="fr-FR" sz="22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</a:t>
            </a:r>
            <a:r>
              <a:rPr lang="fr-FR" sz="22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 have a </a:t>
            </a:r>
            <a:r>
              <a:rPr lang="fr-FR" sz="22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fresh</a:t>
            </a:r>
            <a:r>
              <a:rPr lang="fr-FR" sz="22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perspective - 2 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fr-FR" sz="22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fr-FR" sz="22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partnerships and </a:t>
            </a:r>
            <a:r>
              <a:rPr lang="fr-FR" sz="22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involve</a:t>
            </a:r>
            <a:r>
              <a:rPr lang="fr-FR" sz="22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2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beneficiaries</a:t>
            </a:r>
            <a:r>
              <a:rPr lang="fr-FR" sz="22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	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652D60C-F650-0B4E-B594-91022DDB2909}"/>
              </a:ext>
            </a:extLst>
          </p:cNvPr>
          <p:cNvSpPr txBox="1"/>
          <p:nvPr/>
        </p:nvSpPr>
        <p:spPr>
          <a:xfrm>
            <a:off x="726168" y="2573219"/>
            <a:ext cx="10142129" cy="1356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fr-FR" sz="2200" kern="1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fr-FR" sz="2200" kern="100" dirty="0" err="1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communicate</a:t>
            </a:r>
            <a:r>
              <a:rPr lang="fr-FR" sz="2200" kern="1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externally</a:t>
            </a:r>
            <a:r>
              <a:rPr lang="fr-FR" sz="2200" kern="1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via social networks - 5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fr-FR" sz="2200" kern="1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fr-FR" sz="2200" kern="100" dirty="0" err="1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</a:t>
            </a:r>
            <a:r>
              <a:rPr lang="fr-FR" sz="2200" kern="1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links </a:t>
            </a:r>
            <a:r>
              <a:rPr lang="fr-FR" sz="2200" kern="100" dirty="0" err="1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2200" kern="1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fr-FR" sz="2200" kern="1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groups and the </a:t>
            </a:r>
            <a:r>
              <a:rPr lang="fr-FR" sz="2200" kern="100" dirty="0" err="1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Famvin</a:t>
            </a:r>
            <a:r>
              <a:rPr lang="fr-FR" sz="2200" kern="1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- 4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fr-FR" sz="2200" kern="1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fr-FR" sz="2200" kern="100" dirty="0" err="1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</a:t>
            </a:r>
            <a:r>
              <a:rPr lang="fr-FR" sz="2200" kern="1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r>
              <a:rPr lang="fr-FR" sz="2200" kern="1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</a:t>
            </a:r>
            <a:endParaRPr lang="fr-FR" sz="2200" b="1" kern="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8B22D93A-792F-57C4-4465-A9F826565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19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>
          <a:xfrm>
            <a:off x="322440" y="498392"/>
            <a:ext cx="11722878" cy="431605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2000"/>
              </a:spcAft>
            </a:pPr>
            <a:r>
              <a:rPr lang="fr-FR" sz="1800" b="1" u="none" strike="noStrike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I-Our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an AIC Association</a:t>
            </a:r>
            <a:endParaRPr lang="fr-FR" sz="2800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000"/>
              </a:spcAft>
            </a:pP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How can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fr-FR" sz="28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defRPr/>
            </a:pP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Ongoing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of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modern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pedagogical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tools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ICT - 3  (Total 9)    											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fr-FR" sz="2000" kern="1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fr-FR" sz="2000" b="1" kern="100" dirty="0">
              <a:solidFill>
                <a:prstClr val="black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fr-FR" sz="2000" b="1" kern="100" dirty="0">
              <a:solidFill>
                <a:prstClr val="black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fr-FR" sz="2000" b="1" kern="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652D60C-F650-0B4E-B594-91022DDB2909}"/>
              </a:ext>
            </a:extLst>
          </p:cNvPr>
          <p:cNvSpPr txBox="1"/>
          <p:nvPr/>
        </p:nvSpPr>
        <p:spPr>
          <a:xfrm>
            <a:off x="322440" y="2349834"/>
            <a:ext cx="11515444" cy="3289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</a:t>
            </a:r>
            <a:r>
              <a:rPr lang="fr-FR" sz="22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200" kern="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</a:t>
            </a:r>
            <a:r>
              <a:rPr lang="fr-FR" sz="22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 </a:t>
            </a:r>
            <a:r>
              <a:rPr lang="fr-FR" sz="2200" kern="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FR" sz="22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the right distance - 2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 - 1, Data protection - 1, Inclusion - 1 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fr-FR" sz="22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Spiritual training - 1, </a:t>
            </a:r>
            <a:r>
              <a:rPr lang="fr-FR" sz="2200" kern="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AIC’s</a:t>
            </a:r>
            <a:r>
              <a:rPr lang="fr-FR" sz="22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</a:t>
            </a:r>
            <a:r>
              <a:rPr lang="fr-FR" sz="22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</a:t>
            </a:r>
          </a:p>
          <a:p>
            <a:pPr indent="449580">
              <a:lnSpc>
                <a:spcPct val="107000"/>
              </a:lnSpc>
              <a:spcAft>
                <a:spcPts val="3200"/>
              </a:spcAft>
            </a:pPr>
            <a:r>
              <a:rPr lang="fr-FR" sz="2200" kern="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r>
              <a:rPr lang="fr-FR" sz="22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online training for </a:t>
            </a:r>
            <a:r>
              <a:rPr lang="fr-FR" sz="2200" kern="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Presidents</a:t>
            </a:r>
            <a:r>
              <a:rPr lang="fr-FR" sz="22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</a:t>
            </a:r>
          </a:p>
          <a:p>
            <a:pPr lvl="0">
              <a:lnSpc>
                <a:spcPct val="107000"/>
              </a:lnSpc>
              <a:spcAft>
                <a:spcPts val="2600"/>
              </a:spcAft>
              <a:defRPr/>
            </a:pP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communication channels - 3 (</a:t>
            </a:r>
            <a:r>
              <a:rPr lang="en-US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Facebook/</a:t>
            </a:r>
            <a:r>
              <a:rPr lang="en-US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Zalo</a:t>
            </a:r>
            <a:r>
              <a:rPr lang="en-US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/Viber/Instagram)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(Total 14) </a:t>
            </a:r>
          </a:p>
          <a:p>
            <a:pPr>
              <a:lnSpc>
                <a:spcPct val="107000"/>
              </a:lnSpc>
              <a:spcAft>
                <a:spcPts val="3200"/>
              </a:spcAft>
            </a:pP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attentive to the modern world,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evolves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quickly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 (Total 12)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349544C5-06BB-BCC4-7591-CA88F7A8A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141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>
          <a:xfrm>
            <a:off x="322440" y="680088"/>
            <a:ext cx="11722878" cy="47082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2000"/>
              </a:spcAft>
            </a:pPr>
            <a:r>
              <a:rPr lang="fr-FR" sz="1800" b="1" u="none" strike="noStrike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I-Our </a:t>
            </a:r>
            <a:r>
              <a:rPr lang="fr-FR" sz="28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</a:t>
            </a:r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an AIC Association</a:t>
            </a:r>
            <a:endParaRPr lang="fr-FR" sz="2800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000"/>
              </a:spcAft>
            </a:pP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How can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fr-FR" sz="28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Ongoing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of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modern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pedagogical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kern="1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tools</a:t>
            </a:r>
            <a:r>
              <a:rPr lang="fr-FR" sz="22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ICT - 3  (Total 9) 										             </a:t>
            </a:r>
            <a:endParaRPr lang="fr-FR" sz="2200" dirty="0">
              <a:solidFill>
                <a:srgbClr val="C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new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mission continues  (Total 6)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fr-FR" sz="22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</a:t>
            </a:r>
            <a:r>
              <a:rPr lang="fr-FR" sz="22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fr-FR" sz="22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pertinent actions </a:t>
            </a:r>
            <a:r>
              <a:rPr lang="fr-FR" sz="22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FR" sz="22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attract</a:t>
            </a:r>
            <a:r>
              <a:rPr lang="fr-FR" sz="22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young</a:t>
            </a:r>
            <a:r>
              <a:rPr lang="fr-FR" sz="22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 - 5 </a:t>
            </a:r>
          </a:p>
          <a:p>
            <a:pPr>
              <a:lnSpc>
                <a:spcPct val="100000"/>
              </a:lnSpc>
              <a:spcAft>
                <a:spcPts val="3200"/>
              </a:spcAft>
            </a:pPr>
            <a:r>
              <a:rPr lang="fr-FR" sz="22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fr-FR" sz="22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</a:t>
            </a:r>
            <a:r>
              <a:rPr lang="fr-FR" sz="22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male </a:t>
            </a:r>
            <a:r>
              <a:rPr lang="fr-FR" sz="22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volunteers</a:t>
            </a:r>
            <a:r>
              <a:rPr lang="fr-FR" sz="22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</a:t>
            </a:r>
            <a:endParaRPr lang="fr-FR" sz="2200" dirty="0">
              <a:solidFill>
                <a:srgbClr val="C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actions - 1  (Total 3)</a:t>
            </a:r>
          </a:p>
          <a:p>
            <a:pPr>
              <a:lnSpc>
                <a:spcPct val="107000"/>
              </a:lnSpc>
              <a:spcAft>
                <a:spcPts val="2000"/>
              </a:spcAft>
            </a:pP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	</a:t>
            </a:r>
            <a:r>
              <a:rPr lang="fr-FR" sz="22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Fundraising</a:t>
            </a:r>
            <a:r>
              <a:rPr lang="fr-FR" sz="22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- 2 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4C1A89CF-3D14-66BB-1ED5-EF9DD9789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419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>
          <a:xfrm>
            <a:off x="335503" y="538070"/>
            <a:ext cx="11709815" cy="585564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2000"/>
              </a:spcAft>
            </a:pPr>
            <a:r>
              <a:rPr lang="fr-FR" sz="1800" b="1" u="none" strike="noStrike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I-Our </a:t>
            </a:r>
            <a:r>
              <a:rPr lang="fr-FR" sz="2800" b="1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</a:t>
            </a:r>
            <a:r>
              <a:rPr lang="fr-FR" sz="2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AIC </a:t>
            </a:r>
            <a:r>
              <a:rPr lang="fr-FR" sz="2800" b="1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Volunteers</a:t>
            </a:r>
            <a:endParaRPr lang="fr-FR" sz="2800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LcParenR"/>
            </a:pP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What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do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we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all have in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common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in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our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group? </a:t>
            </a:r>
            <a:b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And in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our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association?</a:t>
            </a:r>
          </a:p>
          <a:p>
            <a:pPr>
              <a:lnSpc>
                <a:spcPct val="107000"/>
              </a:lnSpc>
            </a:pPr>
            <a:endParaRPr lang="fr-FR" sz="2000" b="1" dirty="0">
              <a:solidFill>
                <a:srgbClr val="C0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Desire for social justice and to help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disadvantaged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 - 20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Bringing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Vincentian values to life,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serving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Christ in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disadvantaged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 - 14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Teamwork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organisation, love for one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another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Voluntary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Joy and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enthusiasm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0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of the people of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network, AIC - 3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 for a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world - 2</a:t>
            </a:r>
            <a:r>
              <a:rPr lang="fr-FR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55440B7-B973-914D-9A37-8A0F291249D6}"/>
              </a:ext>
            </a:extLst>
          </p:cNvPr>
          <p:cNvSpPr txBox="1"/>
          <p:nvPr/>
        </p:nvSpPr>
        <p:spPr>
          <a:xfrm>
            <a:off x="6570616" y="5058795"/>
            <a:ext cx="5474701" cy="1260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- 1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international aspect - 1</a:t>
            </a:r>
          </a:p>
        </p:txBody>
      </p:sp>
      <p:pic>
        <p:nvPicPr>
          <p:cNvPr id="4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8CEA317A-0309-80C1-B974-5E507FC9E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199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>
          <a:xfrm>
            <a:off x="335503" y="697987"/>
            <a:ext cx="11709815" cy="578280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2000"/>
              </a:spcAft>
            </a:pPr>
            <a:r>
              <a:rPr lang="fr-FR" sz="1800" b="1" u="none" strike="noStrike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I-Our </a:t>
            </a:r>
            <a:r>
              <a:rPr lang="fr-FR" sz="2800" b="1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</a:t>
            </a:r>
            <a:r>
              <a:rPr lang="fr-FR" sz="2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AIC </a:t>
            </a:r>
            <a:r>
              <a:rPr lang="fr-FR" sz="2800" b="1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Volunteers</a:t>
            </a:r>
            <a:endParaRPr lang="fr-FR" sz="2800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2000"/>
              </a:spcAft>
              <a:buFont typeface="+mj-lt"/>
              <a:buAutoNum type="alphaLcParenR" startAt="2"/>
            </a:pP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qualities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AIC </a:t>
            </a: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 </a:t>
            </a:r>
            <a:b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b="1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</a:t>
            </a:r>
            <a:r>
              <a:rPr lang="fr-FR" sz="24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in the future?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Kindness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empathy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listening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discretion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 the group and in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actions) - 29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perseverance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Teamwork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flexibility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tolerance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original values: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humility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simplicity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generosity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life (follow the </a:t>
            </a:r>
            <a:r>
              <a:rPr lang="fr-FR" sz="22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fr-FR" sz="22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Christ and St Vincent) - 13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0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Enthusiasm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movement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Liveliness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creativity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training - 2</a:t>
            </a:r>
            <a:r>
              <a:rPr lang="fr-FR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D9751F4-29C6-4746-982F-0360A740436C}"/>
              </a:ext>
            </a:extLst>
          </p:cNvPr>
          <p:cNvSpPr txBox="1"/>
          <p:nvPr/>
        </p:nvSpPr>
        <p:spPr>
          <a:xfrm>
            <a:off x="5187525" y="5202487"/>
            <a:ext cx="7004475" cy="828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Awareness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</a:t>
            </a:r>
            <a:r>
              <a:rPr lang="fr-F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cultures - 1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CC185B50-0EB8-095D-2B39-856DB80F0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8563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12290</TotalTime>
  <Words>1831</Words>
  <Application>Microsoft Office PowerPoint</Application>
  <PresentationFormat>Grand écran</PresentationFormat>
  <Paragraphs>222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Thème Office</vt:lpstr>
      <vt:lpstr>Our AIC identity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Asociación Internacional de Caridades</dc:title>
  <dc:creator>Alicia Duhne</dc:creator>
  <cp:lastModifiedBy>Info AIC</cp:lastModifiedBy>
  <cp:revision>301</cp:revision>
  <dcterms:created xsi:type="dcterms:W3CDTF">2018-09-25T15:42:09Z</dcterms:created>
  <dcterms:modified xsi:type="dcterms:W3CDTF">2024-09-04T12:20:52Z</dcterms:modified>
</cp:coreProperties>
</file>