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71" r:id="rId10"/>
    <p:sldId id="263" r:id="rId11"/>
    <p:sldId id="264" r:id="rId12"/>
    <p:sldId id="274" r:id="rId13"/>
    <p:sldId id="266" r:id="rId14"/>
    <p:sldId id="267" r:id="rId15"/>
    <p:sldId id="268" r:id="rId16"/>
    <p:sldId id="275" r:id="rId17"/>
    <p:sldId id="273" r:id="rId1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44" autoAdjust="0"/>
    <p:restoredTop sz="94766"/>
  </p:normalViewPr>
  <p:slideViewPr>
    <p:cSldViewPr snapToGrid="0">
      <p:cViewPr varScale="1">
        <p:scale>
          <a:sx n="79" d="100"/>
          <a:sy n="79" d="100"/>
        </p:scale>
        <p:origin x="79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A034D-931C-423B-A5D4-0637008C58EA}" type="datetimeFigureOut">
              <a:rPr lang="fr-BE" smtClean="0"/>
              <a:t>04-09-24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87C64-566C-4E64-BB7E-1D1D3D3BC39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69954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287C64-566C-4E64-BB7E-1D1D3D3BC39C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64162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61809F-AC10-C71E-D9A9-584DA3BAC7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D85C8DE-3A62-3341-1ECD-6FB6CCDC9D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BF44E2-2024-F69F-1369-56AF6D6F1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A6855-7547-4289-8FF9-AADEF4262D2B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3B025D-86A8-B99C-9E5A-87A84EC80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4D7017-823B-3D4C-08FF-F3A96D00F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7BAC-A2C3-4975-8A37-6E589FC00AD6}" type="slidenum">
              <a:rPr lang="es-MX" smtClean="0"/>
              <a:t>‹N°›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8551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8E5D01-838B-E0C7-D2A9-B0EC87820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D864640-ED8E-FAE2-EACB-99FC29C36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68C2BD-7EB3-B73F-F81B-579927E9E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A6855-7547-4289-8FF9-AADEF4262D2B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7EF552-8510-7805-252A-165991632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A17CDF-B2C8-0FA0-BEAF-9AFB1998F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7BAC-A2C3-4975-8A37-6E589FC00AD6}" type="slidenum">
              <a:rPr lang="es-MX" smtClean="0"/>
              <a:t>‹N°›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995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2F9662A-7B86-3B74-1B81-CB31D5EC23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9717EE2-E16A-B8EA-8F1E-72F8407733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8F6EBB-334C-5BAD-42C0-FF6F6ECAE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A6855-7547-4289-8FF9-AADEF4262D2B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E6E827-BD2E-1026-4BCF-D5B740416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375754-6584-DD81-6D7A-A836381A8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7BAC-A2C3-4975-8A37-6E589FC00AD6}" type="slidenum">
              <a:rPr lang="es-MX" smtClean="0"/>
              <a:t>‹N°›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0210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DFCD2C-BA64-4FF7-BCC0-F5A4AAB2B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EF1729-AE09-6F05-0880-5B6259838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E16DC8-9875-16DC-ABEE-83F041841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A6855-7547-4289-8FF9-AADEF4262D2B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16FC5E-0F78-2C6A-CB5B-DB4EB34F0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06797E-5101-4E85-8D8A-8552CDB8F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7BAC-A2C3-4975-8A37-6E589FC00AD6}" type="slidenum">
              <a:rPr lang="es-MX" smtClean="0"/>
              <a:t>‹N°›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6873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63A2B4-6DB7-A842-3E2C-F9E3B6D47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F21465C-CB2D-76F4-0EF5-06F4F3880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EC1D63-93F5-8992-C9DE-9361C6579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A6855-7547-4289-8FF9-AADEF4262D2B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5BD301-FD81-FF7D-F700-9F3DE061E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1282AD-D02E-0E21-375B-7E519C8D7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7BAC-A2C3-4975-8A37-6E589FC00AD6}" type="slidenum">
              <a:rPr lang="es-MX" smtClean="0"/>
              <a:t>‹N°›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6534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5C09AC-D48A-8D51-1053-50AE8E99A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67E0AA-C0D8-CAC0-C4DE-F5CC1200EC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84A3EA9-E93B-E6F2-3D23-37C47813AD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C684EC-28D8-E329-DF0E-F4E17C4D4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A6855-7547-4289-8FF9-AADEF4262D2B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D2F1BE4-0CB2-3D33-E453-A17C7C7DC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1186361-FF23-6901-8641-18CC0BB06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7BAC-A2C3-4975-8A37-6E589FC00AD6}" type="slidenum">
              <a:rPr lang="es-MX" smtClean="0"/>
              <a:t>‹N°›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4504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1041AC-5F80-BC15-0A42-C35769316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BAFC54-5C03-092F-85FE-0E5AA96343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911E40F-7138-A0CB-BE33-B33C897CF9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F625F58-A9D0-8216-CDDF-CAE817899F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4721798-0C21-E9F4-03C0-B66636E368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920B978-381C-1753-B817-CC7C83B1D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A6855-7547-4289-8FF9-AADEF4262D2B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12ED00E-CFE2-32DF-2A0B-0323A114E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DF46993-8DCE-C68C-33D3-3F775E20C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7BAC-A2C3-4975-8A37-6E589FC00AD6}" type="slidenum">
              <a:rPr lang="es-MX" smtClean="0"/>
              <a:t>‹N°›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33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C4BDA-F5DE-DAFA-E2C8-C3AEFBF40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07A90A9-3615-22E0-E1DE-16EDA1D38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A6855-7547-4289-8FF9-AADEF4262D2B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CFBE421-5C3A-2529-770C-29114756B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598ECFD-C2EA-DAE0-E1CF-3967B3B65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7BAC-A2C3-4975-8A37-6E589FC00AD6}" type="slidenum">
              <a:rPr lang="es-MX" smtClean="0"/>
              <a:t>‹N°›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3420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828308F-0D14-2823-3731-01E3456C7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A6855-7547-4289-8FF9-AADEF4262D2B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6659E33-4283-7B0B-E056-23D24E3DE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3966C9E-29B6-4A1B-CF01-6959D129E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7BAC-A2C3-4975-8A37-6E589FC00AD6}" type="slidenum">
              <a:rPr lang="es-MX" smtClean="0"/>
              <a:t>‹N°›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4670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3779CA-D929-004F-2361-0DE79F4EC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57B7CF-79EB-428D-2ADA-CD01ABDF4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93974DD-5DFA-6252-9E29-96C9EF5C95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D00DD2F-F549-B0A9-1492-350147CFA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A6855-7547-4289-8FF9-AADEF4262D2B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0012849-8DB8-CED4-5671-AA6918B16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2D90E5A-DCE0-C4A9-ADCD-1D5E97A0C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7BAC-A2C3-4975-8A37-6E589FC00AD6}" type="slidenum">
              <a:rPr lang="es-MX" smtClean="0"/>
              <a:t>‹N°›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08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D7F61C-9E95-9185-A891-B453C5CA4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FE47CC0-9F88-8812-87F5-BF4A3CCA22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C487ED8-BF5B-931C-D6B9-EA956B4E8B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A5199D2-F749-5BB2-81B2-9EFEB41D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A6855-7547-4289-8FF9-AADEF4262D2B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AFDC8BE-535D-578D-2DBF-30148335D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1675F7-2D19-5792-7924-C9BBF9355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7BAC-A2C3-4975-8A37-6E589FC00AD6}" type="slidenum">
              <a:rPr lang="es-MX" smtClean="0"/>
              <a:t>‹N°›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6402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3A2794F-DC30-136A-0DAD-DABAED185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FE7407B-F8BA-920B-C223-FF0D304E7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6C61F0-3C14-C023-AB97-A9D10E345A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82A6855-7547-4289-8FF9-AADEF4262D2B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5F945D-76FA-D3AE-B804-CF11196A2C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E4A9C9-245F-ACB2-3750-14190DEDE8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4C67BAC-A2C3-4975-8A37-6E589FC00AD6}" type="slidenum">
              <a:rPr lang="es-MX" smtClean="0"/>
              <a:t>‹N°›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3993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FA68F7-04DD-3D7D-DA0E-4C69E1A835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0263" y="2654280"/>
            <a:ext cx="9891472" cy="1060735"/>
          </a:xfrm>
        </p:spPr>
        <p:txBody>
          <a:bodyPr>
            <a:normAutofit/>
          </a:bodyPr>
          <a:lstStyle/>
          <a:p>
            <a:r>
              <a:rPr lang="es-ES" sz="4000" b="1" dirty="0">
                <a:latin typeface="Century Gothic" panose="020B0502020202020204" pitchFamily="34" charset="0"/>
                <a:cs typeface="Calibri" panose="020F0502020204030204" pitchFamily="34" charset="0"/>
              </a:rPr>
              <a:t>Nuestra identidad AIC</a:t>
            </a:r>
            <a:br>
              <a:rPr lang="es-ES" sz="1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s-CO" sz="24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Subtítulo 11">
            <a:extLst>
              <a:ext uri="{FF2B5EF4-FFF2-40B4-BE49-F238E27FC236}">
                <a16:creationId xmlns:a16="http://schemas.microsoft.com/office/drawing/2014/main" id="{66F4F10D-26FD-9116-F0FA-D1A6AF0492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3632" y="4434780"/>
            <a:ext cx="2821371" cy="639681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es-CO" sz="2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Septiembre 2024</a:t>
            </a:r>
            <a:endParaRPr lang="es-ES" sz="2200" dirty="0">
              <a:latin typeface="Century Gothic" panose="020B0502020202020204" pitchFamily="34" charset="0"/>
            </a:endParaRP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7E0EB97C-3747-1628-37AB-1BA4B5BE96DB}"/>
              </a:ext>
            </a:extLst>
          </p:cNvPr>
          <p:cNvSpPr txBox="1">
            <a:spLocks/>
          </p:cNvSpPr>
          <p:nvPr/>
        </p:nvSpPr>
        <p:spPr>
          <a:xfrm>
            <a:off x="-1" y="3242374"/>
            <a:ext cx="12192000" cy="7344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u="none" strike="noStrike" kern="1200" cap="none" spc="-2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Resumen de las respuestas al Cuestionario sobre la identidad AIC</a:t>
            </a:r>
            <a:endParaRPr kumimoji="0" lang="es-CO" sz="2400" b="1" u="none" strike="noStrike" kern="1200" cap="none" spc="-2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Imagen 3" descr="Un dibujo de un personaje de caricatura&#10;&#10;Descripción generada automáticamente con confianza media">
            <a:extLst>
              <a:ext uri="{FF2B5EF4-FFF2-40B4-BE49-F238E27FC236}">
                <a16:creationId xmlns:a16="http://schemas.microsoft.com/office/drawing/2014/main" id="{312C346F-6D1A-91E5-0FF3-0E36D8FBFA68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088" y="482473"/>
            <a:ext cx="1125980" cy="1730321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39AF80B2-9339-984C-833E-0E2364F99A87}"/>
              </a:ext>
            </a:extLst>
          </p:cNvPr>
          <p:cNvSpPr txBox="1"/>
          <p:nvPr/>
        </p:nvSpPr>
        <p:spPr>
          <a:xfrm>
            <a:off x="1247543" y="5852307"/>
            <a:ext cx="51972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Century Gothic" panose="020B0502020202020204" pitchFamily="34" charset="0"/>
              </a:rPr>
              <a:t>*</a:t>
            </a:r>
            <a:r>
              <a:rPr lang="fr-FR" sz="2000" dirty="0">
                <a:latin typeface="Century Gothic" panose="020B0502020202020204" pitchFamily="34" charset="0"/>
              </a:rPr>
              <a:t> Ver la Ficha de </a:t>
            </a:r>
            <a:r>
              <a:rPr lang="fr-FR" sz="2000" dirty="0" err="1">
                <a:latin typeface="Century Gothic" panose="020B0502020202020204" pitchFamily="34" charset="0"/>
              </a:rPr>
              <a:t>formación</a:t>
            </a:r>
            <a:r>
              <a:rPr lang="fr-FR" sz="2000" dirty="0">
                <a:latin typeface="Century Gothic" panose="020B0502020202020204" pitchFamily="34" charset="0"/>
              </a:rPr>
              <a:t> AIC 12/2023</a:t>
            </a:r>
          </a:p>
        </p:txBody>
      </p:sp>
    </p:spTree>
    <p:extLst>
      <p:ext uri="{BB962C8B-B14F-4D97-AF65-F5344CB8AC3E}">
        <p14:creationId xmlns:p14="http://schemas.microsoft.com/office/powerpoint/2010/main" val="4143822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3560B3-6808-89C1-C5B7-EDE8ACA0E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704" y="625672"/>
            <a:ext cx="11428935" cy="5763325"/>
          </a:xfrm>
        </p:spPr>
        <p:txBody>
          <a:bodyPr>
            <a:normAutofit fontScale="25000" lnSpcReduction="20000"/>
          </a:bodyPr>
          <a:lstStyle/>
          <a:p>
            <a:pPr marL="0" indent="0">
              <a:spcBef>
                <a:spcPts val="0"/>
              </a:spcBef>
              <a:spcAft>
                <a:spcPts val="2600"/>
              </a:spcAft>
              <a:buNone/>
            </a:pPr>
            <a:r>
              <a:rPr lang="es-MX" sz="11200" b="1" dirty="0">
                <a:latin typeface="Century Gothic" panose="020B0502020202020204" pitchFamily="34" charset="0"/>
              </a:rPr>
              <a:t>II - Conocimiento y experiencia de nuestra identidad AIC</a:t>
            </a:r>
            <a:endParaRPr lang="es-MX" sz="11200" dirty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2000"/>
              </a:spcAft>
              <a:buNone/>
            </a:pPr>
            <a:r>
              <a:rPr lang="es-MX" sz="9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a) ¿Qué significa para mí el pertenecer a mi equipo AIC?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MX" sz="8800" dirty="0">
                <a:solidFill>
                  <a:srgbClr val="C00000"/>
                </a:solidFill>
                <a:latin typeface="Century Gothic" panose="020B0502020202020204" pitchFamily="34" charset="0"/>
              </a:rPr>
              <a:t>Actuar dentro de un grupo de manera organizada en favor de los más desfavorecidos    14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MX" sz="8800" dirty="0">
                <a:solidFill>
                  <a:srgbClr val="C00000"/>
                </a:solidFill>
                <a:latin typeface="Century Gothic" panose="020B0502020202020204" pitchFamily="34" charset="0"/>
              </a:rPr>
              <a:t>Solidaridad, ayuda mutua en el equipo y hacia los demás   10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MX" sz="8800" dirty="0">
                <a:solidFill>
                  <a:srgbClr val="C00000"/>
                </a:solidFill>
                <a:latin typeface="Century Gothic" panose="020B0502020202020204" pitchFamily="34" charset="0"/>
              </a:rPr>
              <a:t>Actuar a ejemplo de Cristo y San Vicente de Paul    7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MX" sz="8800" dirty="0">
                <a:solidFill>
                  <a:srgbClr val="C00000"/>
                </a:solidFill>
                <a:latin typeface="Century Gothic" panose="020B0502020202020204" pitchFamily="34" charset="0"/>
              </a:rPr>
              <a:t>Poner en común generosamente los talentos y  las habilidades    7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MX" sz="8800" dirty="0">
                <a:solidFill>
                  <a:srgbClr val="C00000"/>
                </a:solidFill>
                <a:latin typeface="Century Gothic" panose="020B0502020202020204" pitchFamily="34" charset="0"/>
              </a:rPr>
              <a:t>Compromiso y responsabilidad    6</a:t>
            </a:r>
          </a:p>
          <a:p>
            <a:pPr marL="0" indent="0">
              <a:buNone/>
            </a:pPr>
            <a:r>
              <a:rPr lang="es-MX" sz="8000" dirty="0">
                <a:solidFill>
                  <a:srgbClr val="FF0000"/>
                </a:solidFill>
                <a:latin typeface="Century Gothic" panose="020B0502020202020204" pitchFamily="34" charset="0"/>
              </a:rPr>
              <a:t>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MX" sz="8000" dirty="0">
                <a:latin typeface="Century Gothic" panose="020B0502020202020204" pitchFamily="34" charset="0"/>
              </a:rPr>
              <a:t>Orgullo de nuestra asociación, alegría de servir       4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MX" sz="8000" dirty="0">
                <a:latin typeface="Century Gothic" panose="020B0502020202020204" pitchFamily="34" charset="0"/>
              </a:rPr>
              <a:t>Ser mujeres de fe y activas hacia los demás     3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MX" sz="8000" dirty="0">
                <a:latin typeface="Century Gothic" panose="020B0502020202020204" pitchFamily="34" charset="0"/>
              </a:rPr>
              <a:t>Tener un lugar de formación    1</a:t>
            </a:r>
          </a:p>
          <a:p>
            <a:pPr marL="0" indent="0">
              <a:buNone/>
            </a:pPr>
            <a:r>
              <a:rPr lang="es-MX" sz="9600" dirty="0">
                <a:solidFill>
                  <a:srgbClr val="FF0000"/>
                </a:solidFill>
                <a:latin typeface="Century Gothic" panose="020B0502020202020204" pitchFamily="34" charset="0"/>
              </a:rPr>
              <a:t>   </a:t>
            </a:r>
          </a:p>
          <a:p>
            <a:pPr marL="0" indent="0">
              <a:buNone/>
            </a:pPr>
            <a:endParaRPr lang="es-MX" sz="24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MX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	</a:t>
            </a:r>
          </a:p>
          <a:p>
            <a:pPr marL="0" indent="0">
              <a:buNone/>
            </a:pPr>
            <a:r>
              <a:rPr lang="es-MX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	</a:t>
            </a:r>
          </a:p>
          <a:p>
            <a:pPr marL="0" indent="0">
              <a:buNone/>
            </a:pPr>
            <a:r>
              <a:rPr lang="es-MX" b="1" dirty="0">
                <a:solidFill>
                  <a:srgbClr val="FF0000"/>
                </a:solidFill>
                <a:latin typeface="Century Gothic" panose="020B0502020202020204" pitchFamily="34" charset="0"/>
              </a:rPr>
              <a:t>	</a:t>
            </a:r>
          </a:p>
        </p:txBody>
      </p:sp>
      <p:pic>
        <p:nvPicPr>
          <p:cNvPr id="2" name="Imagen 4" descr="Un dibujo de un personaje de caricatura&#10;&#10;Descripción generada automáticamente con confianza media">
            <a:extLst>
              <a:ext uri="{FF2B5EF4-FFF2-40B4-BE49-F238E27FC236}">
                <a16:creationId xmlns:a16="http://schemas.microsoft.com/office/drawing/2014/main" id="{2D7523C4-94ED-E2E4-20A6-205E6034E1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788" y="303379"/>
            <a:ext cx="735676" cy="113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129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02C97A-B196-E8F1-BF89-B285F54E1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369" y="641279"/>
            <a:ext cx="11762857" cy="6126957"/>
          </a:xfrm>
        </p:spPr>
        <p:txBody>
          <a:bodyPr>
            <a:normAutofit/>
          </a:bodyPr>
          <a:lstStyle/>
          <a:p>
            <a:pPr marL="0" indent="0">
              <a:spcAft>
                <a:spcPts val="2000"/>
              </a:spcAft>
              <a:buNone/>
            </a:pPr>
            <a:r>
              <a:rPr lang="es-MX" b="1" dirty="0">
                <a:latin typeface="Century Gothic" panose="020B0502020202020204" pitchFamily="34" charset="0"/>
              </a:rPr>
              <a:t>II - Conocimiento y experiencia de nuestra identidad AIC</a:t>
            </a:r>
            <a:endParaRPr lang="es-MX" sz="2000" b="1" dirty="0">
              <a:latin typeface="Century Gothic" panose="020B0502020202020204" pitchFamily="34" charset="0"/>
            </a:endParaRPr>
          </a:p>
          <a:p>
            <a:pPr marL="0" indent="0" algn="just">
              <a:spcBef>
                <a:spcPts val="1800"/>
              </a:spcBef>
              <a:spcAft>
                <a:spcPts val="1800"/>
              </a:spcAft>
              <a:buNone/>
            </a:pPr>
            <a:r>
              <a:rPr lang="es-MX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b) Para reforzar los vínculos dentro de nuestros equipos y el sentido de pertenencia a la AIC ¿qué </a:t>
            </a:r>
            <a:r>
              <a:rPr lang="es-MX" sz="2400" b="1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actitudes</a:t>
            </a:r>
            <a:r>
              <a:rPr lang="es-MX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deberíamos cultivar?</a:t>
            </a:r>
          </a:p>
          <a:p>
            <a:pPr marL="0" indent="0">
              <a:buNone/>
            </a:pPr>
            <a:r>
              <a:rPr lang="es-MX" sz="2100" dirty="0">
                <a:solidFill>
                  <a:srgbClr val="C00000"/>
                </a:solidFill>
                <a:latin typeface="Century Gothic" panose="020B0502020202020204" pitchFamily="34" charset="0"/>
              </a:rPr>
              <a:t>Ser correspondables en la lucha por la justicia    9</a:t>
            </a:r>
          </a:p>
          <a:p>
            <a:pPr marL="0" indent="0">
              <a:buNone/>
            </a:pPr>
            <a:r>
              <a:rPr lang="es-MX" sz="2100" dirty="0">
                <a:solidFill>
                  <a:srgbClr val="C00000"/>
                </a:solidFill>
                <a:latin typeface="Century Gothic" panose="020B0502020202020204" pitchFamily="34" charset="0"/>
              </a:rPr>
              <a:t>Esforzarnos por vivir el carisma de San Vicente de Paul     6</a:t>
            </a:r>
          </a:p>
          <a:p>
            <a:pPr marL="0" indent="0">
              <a:buNone/>
            </a:pPr>
            <a:r>
              <a:rPr lang="es-MX" sz="2100" dirty="0">
                <a:solidFill>
                  <a:srgbClr val="C00000"/>
                </a:solidFill>
                <a:latin typeface="Century Gothic" panose="020B0502020202020204" pitchFamily="34" charset="0"/>
              </a:rPr>
              <a:t>Estar orgullosas de ser parte de la AIC, siendo miembros y viviendo sus valores     6</a:t>
            </a:r>
          </a:p>
          <a:p>
            <a:pPr marL="0" indent="0">
              <a:buNone/>
            </a:pPr>
            <a:r>
              <a:rPr lang="es-MX" sz="2100" dirty="0">
                <a:solidFill>
                  <a:srgbClr val="C00000"/>
                </a:solidFill>
                <a:latin typeface="Century Gothic" panose="020B0502020202020204" pitchFamily="34" charset="0"/>
              </a:rPr>
              <a:t>Considerar a las voluntarias AIC del mundo como nuestras hermanas   6</a:t>
            </a:r>
          </a:p>
          <a:p>
            <a:pPr marL="0" indent="0">
              <a:buNone/>
            </a:pPr>
            <a:r>
              <a:rPr lang="es-MX" sz="2100" dirty="0">
                <a:solidFill>
                  <a:srgbClr val="C00000"/>
                </a:solidFill>
                <a:latin typeface="Century Gothic" panose="020B0502020202020204" pitchFamily="34" charset="0"/>
              </a:rPr>
              <a:t>Abrirnos al mundo apreciando las riquezas interculturales     5</a:t>
            </a:r>
          </a:p>
          <a:p>
            <a:pPr marL="0" indent="0">
              <a:buNone/>
            </a:pPr>
            <a:r>
              <a:rPr lang="es-MX" sz="2100" dirty="0">
                <a:solidFill>
                  <a:srgbClr val="C00000"/>
                </a:solidFill>
                <a:latin typeface="Century Gothic" panose="020B0502020202020204" pitchFamily="34" charset="0"/>
              </a:rPr>
              <a:t>Valorar la ayuda que aporta la AIC a nuestro trabajo compartiendo buenas prácticas   5  </a:t>
            </a:r>
          </a:p>
          <a:p>
            <a:pPr marL="0" indent="0">
              <a:buNone/>
            </a:pPr>
            <a:endParaRPr lang="es-MX" sz="14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MX" sz="2000" dirty="0">
                <a:latin typeface="Century Gothic" panose="020B0502020202020204" pitchFamily="34" charset="0"/>
              </a:rPr>
              <a:t>Servir con alegría, respeto y amor    4</a:t>
            </a:r>
          </a:p>
          <a:p>
            <a:pPr marL="0" indent="0">
              <a:buNone/>
            </a:pPr>
            <a:r>
              <a:rPr lang="es-MX" sz="2000" dirty="0">
                <a:latin typeface="Century Gothic" panose="020B0502020202020204" pitchFamily="34" charset="0"/>
              </a:rPr>
              <a:t>Comprometerse a aceptar las decisiones internacionales    3</a:t>
            </a:r>
          </a:p>
          <a:p>
            <a:pPr marL="0" indent="0">
              <a:buNone/>
            </a:pPr>
            <a:r>
              <a:rPr lang="es-MX" sz="2000" dirty="0">
                <a:latin typeface="Century Gothic" panose="020B0502020202020204" pitchFamily="34" charset="0"/>
              </a:rPr>
              <a:t>Realizar un trabajo que de sentido   1</a:t>
            </a:r>
          </a:p>
        </p:txBody>
      </p:sp>
      <p:pic>
        <p:nvPicPr>
          <p:cNvPr id="2" name="Imagen 4" descr="Un dibujo de un personaje de caricatura&#10;&#10;Descripción generada automáticamente con confianza media">
            <a:extLst>
              <a:ext uri="{FF2B5EF4-FFF2-40B4-BE49-F238E27FC236}">
                <a16:creationId xmlns:a16="http://schemas.microsoft.com/office/drawing/2014/main" id="{ED060FDC-5E65-B78E-2DA6-3AD01D7207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788" y="303379"/>
            <a:ext cx="735676" cy="113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643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02C97A-B196-E8F1-BF89-B285F54E1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613" y="243714"/>
            <a:ext cx="10702683" cy="6126957"/>
          </a:xfrm>
        </p:spPr>
        <p:txBody>
          <a:bodyPr>
            <a:noAutofit/>
          </a:bodyPr>
          <a:lstStyle/>
          <a:p>
            <a:pPr marL="0" indent="0">
              <a:spcAft>
                <a:spcPts val="2000"/>
              </a:spcAft>
              <a:buNone/>
            </a:pPr>
            <a:r>
              <a:rPr lang="es-MX" b="1" dirty="0">
                <a:latin typeface="Century Gothic" panose="020B0502020202020204" pitchFamily="34" charset="0"/>
              </a:rPr>
              <a:t>II - Conocimiento y experiencia de nuestra identidad AIC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s-MX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b) Para reforzar los vínculos dentro de nuestros equipos y el sentido de pertenencia a la AIC ¿qué </a:t>
            </a:r>
            <a:r>
              <a:rPr lang="es-MX" sz="2400" b="1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actividades</a:t>
            </a:r>
            <a:r>
              <a:rPr lang="es-MX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podemos poner en marcha?</a:t>
            </a:r>
          </a:p>
          <a:p>
            <a:pPr marL="0" indent="0">
              <a:buNone/>
            </a:pPr>
            <a:r>
              <a:rPr lang="es-MX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Viajes, momentos de convivencia de los equipos: aniversarios, premios, etc   18</a:t>
            </a:r>
          </a:p>
          <a:p>
            <a:pPr marL="0" indent="0">
              <a:buNone/>
            </a:pPr>
            <a:r>
              <a:rPr lang="es-MX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Formación permanente  (videos sobre San Vicente y Sta Luisa)  16</a:t>
            </a:r>
          </a:p>
          <a:p>
            <a:pPr marL="0" indent="0">
              <a:buNone/>
            </a:pPr>
            <a:r>
              <a:rPr lang="es-MX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Compartir experiencia dentro de la AIC  (visitas, zalo, viver, Instagram, Facebook)  13</a:t>
            </a:r>
          </a:p>
          <a:p>
            <a:pPr marL="0" indent="0">
              <a:buNone/>
            </a:pPr>
            <a:r>
              <a:rPr lang="es-MX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Momentos de oración comunitaria  (con los asesores, en templos o por zoom)   6</a:t>
            </a:r>
          </a:p>
          <a:p>
            <a:pPr marL="0" indent="0">
              <a:buNone/>
            </a:pPr>
            <a:r>
              <a:rPr lang="es-MX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Formación sobre la escucha y la comunicación   5   </a:t>
            </a:r>
          </a:p>
          <a:p>
            <a:pPr marL="0" indent="0">
              <a:buNone/>
            </a:pPr>
            <a:r>
              <a:rPr lang="es-MX" sz="1800" dirty="0">
                <a:latin typeface="Century Gothic" panose="020B0502020202020204" pitchFamily="34" charset="0"/>
              </a:rPr>
              <a:t>Hermanamientos  2</a:t>
            </a:r>
          </a:p>
          <a:p>
            <a:pPr marL="0" indent="0">
              <a:buNone/>
            </a:pPr>
            <a:r>
              <a:rPr lang="es-MX" sz="1800" dirty="0">
                <a:latin typeface="Century Gothic" panose="020B0502020202020204" pitchFamily="34" charset="0"/>
              </a:rPr>
              <a:t>Procuración de fondos   2</a:t>
            </a:r>
          </a:p>
          <a:p>
            <a:pPr marL="0" indent="0">
              <a:buNone/>
            </a:pPr>
            <a:r>
              <a:rPr lang="es-MX" sz="1800" dirty="0">
                <a:latin typeface="Century Gothic" panose="020B0502020202020204" pitchFamily="34" charset="0"/>
              </a:rPr>
              <a:t>Visitas de responsables (regionales, nacionales, internacionales) a los centros locales  2</a:t>
            </a:r>
          </a:p>
          <a:p>
            <a:pPr marL="0" indent="0">
              <a:buNone/>
            </a:pPr>
            <a:r>
              <a:rPr lang="es-MX" sz="1800" dirty="0">
                <a:latin typeface="Century Gothic" panose="020B0502020202020204" pitchFamily="34" charset="0"/>
              </a:rPr>
              <a:t>Mejorar las comunicaciones con la AIC   2</a:t>
            </a:r>
          </a:p>
          <a:p>
            <a:pPr marL="0" indent="0">
              <a:buNone/>
            </a:pPr>
            <a:r>
              <a:rPr lang="es-MX" sz="1800" dirty="0">
                <a:latin typeface="Century Gothic" panose="020B0502020202020204" pitchFamily="34" charset="0"/>
              </a:rPr>
              <a:t>Mensajes virtuales de miembros de la AIC en las Asambleas Nacionales   1</a:t>
            </a:r>
          </a:p>
          <a:p>
            <a:pPr marL="0" indent="0">
              <a:buNone/>
            </a:pPr>
            <a:r>
              <a:rPr lang="es-MX" sz="1800" dirty="0">
                <a:latin typeface="Century Gothic" panose="020B0502020202020204" pitchFamily="34" charset="0"/>
              </a:rPr>
              <a:t>Presencia más importante de la AIC en asambleas nacionales  1</a:t>
            </a:r>
          </a:p>
          <a:p>
            <a:pPr marL="0" indent="0">
              <a:buNone/>
            </a:pPr>
            <a:r>
              <a:rPr lang="es-MX" sz="1800" dirty="0">
                <a:latin typeface="Century Gothic" panose="020B0502020202020204" pitchFamily="34" charset="0"/>
              </a:rPr>
              <a:t>Momentos de evaluación en equipo   1</a:t>
            </a:r>
          </a:p>
          <a:p>
            <a:pPr marL="0" indent="0">
              <a:buNone/>
            </a:pPr>
            <a:r>
              <a:rPr lang="es-MX" sz="1800" dirty="0">
                <a:latin typeface="Century Gothic" panose="020B0502020202020204" pitchFamily="34" charset="0"/>
              </a:rPr>
              <a:t>Comunicación con miembros de la Familia Vicentina   1</a:t>
            </a:r>
          </a:p>
          <a:p>
            <a:pPr marL="0" indent="0">
              <a:buNone/>
            </a:pPr>
            <a:r>
              <a:rPr lang="es-MX" sz="1800" dirty="0">
                <a:latin typeface="Century Gothic" panose="020B0502020202020204" pitchFamily="34" charset="0"/>
              </a:rPr>
              <a:t>    </a:t>
            </a:r>
          </a:p>
          <a:p>
            <a:pPr marL="0" indent="0">
              <a:buNone/>
            </a:pPr>
            <a:endParaRPr lang="es-MX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MX" sz="2400" dirty="0">
                <a:latin typeface="Century Gothic" panose="020B0502020202020204" pitchFamily="34" charset="0"/>
              </a:rPr>
              <a:t>Servir con alegría, respeto y amor    4</a:t>
            </a:r>
          </a:p>
          <a:p>
            <a:pPr marL="0" indent="0">
              <a:buNone/>
            </a:pPr>
            <a:r>
              <a:rPr lang="es-MX" sz="2400" dirty="0">
                <a:latin typeface="Century Gothic" panose="020B0502020202020204" pitchFamily="34" charset="0"/>
              </a:rPr>
              <a:t>Comprometerse a aceptar las decisiones internacionales    3</a:t>
            </a:r>
          </a:p>
          <a:p>
            <a:pPr marL="0" indent="0">
              <a:buNone/>
            </a:pPr>
            <a:r>
              <a:rPr lang="es-MX" sz="2400" dirty="0">
                <a:latin typeface="Century Gothic" panose="020B0502020202020204" pitchFamily="34" charset="0"/>
              </a:rPr>
              <a:t>Realizar un trabajo que de sentido   1</a:t>
            </a:r>
          </a:p>
        </p:txBody>
      </p:sp>
      <p:pic>
        <p:nvPicPr>
          <p:cNvPr id="2" name="Imagen 4" descr="Un dibujo de un personaje de caricatura&#10;&#10;Descripción generada automáticamente con confianza media">
            <a:extLst>
              <a:ext uri="{FF2B5EF4-FFF2-40B4-BE49-F238E27FC236}">
                <a16:creationId xmlns:a16="http://schemas.microsoft.com/office/drawing/2014/main" id="{D81BAA3D-FFED-F887-84F4-EA9BA683AF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788" y="303379"/>
            <a:ext cx="735676" cy="113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720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4406AF5-E569-FDF8-0FE6-83F229F40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69" y="583095"/>
            <a:ext cx="11304105" cy="576469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s-MX" sz="7000" b="1" dirty="0">
                <a:latin typeface="Century Gothic" panose="020B0502020202020204" pitchFamily="34" charset="0"/>
              </a:rPr>
              <a:t>III - Estar conscientes de nuestras fortalezas para poder aportarlas a los demás</a:t>
            </a:r>
          </a:p>
          <a:p>
            <a:pPr marL="0" indent="0">
              <a:buNone/>
            </a:pPr>
            <a:endParaRPr lang="es-MX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marL="514350" indent="-514350">
              <a:buAutoNum type="alphaLcParenR"/>
            </a:pPr>
            <a:r>
              <a:rPr lang="es-MX" sz="6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¿Cuáles son las fortalezas de nuestro equipo AIC?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MX" sz="5500" dirty="0">
                <a:solidFill>
                  <a:srgbClr val="C00000"/>
                </a:solidFill>
                <a:latin typeface="Century Gothic" panose="020B0502020202020204" pitchFamily="34" charset="0"/>
              </a:rPr>
              <a:t>Fe en Jesucristo, el carisma de San Vicente y Sta Luisa,  la oración     22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MX" sz="5500" dirty="0">
                <a:solidFill>
                  <a:srgbClr val="C00000"/>
                </a:solidFill>
                <a:latin typeface="Century Gothic" panose="020B0502020202020204" pitchFamily="34" charset="0"/>
              </a:rPr>
              <a:t>Trabajo en equipo, compartir ideas y comunicación   22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MX" sz="5500" dirty="0">
                <a:solidFill>
                  <a:srgbClr val="C00000"/>
                </a:solidFill>
                <a:latin typeface="Century Gothic" panose="020B0502020202020204" pitchFamily="34" charset="0"/>
              </a:rPr>
              <a:t>Perseverancia, compromiso y disponibilidad    22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MX" sz="5500" dirty="0">
                <a:solidFill>
                  <a:srgbClr val="C00000"/>
                </a:solidFill>
                <a:latin typeface="Century Gothic" panose="020B0502020202020204" pitchFamily="34" charset="0"/>
              </a:rPr>
              <a:t>Acompañamiento respetuoso a las personas    19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MX" sz="5500" dirty="0">
                <a:solidFill>
                  <a:srgbClr val="C00000"/>
                </a:solidFill>
                <a:latin typeface="Century Gothic" panose="020B0502020202020204" pitchFamily="34" charset="0"/>
              </a:rPr>
              <a:t>Benevolencia, amistad   8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MX" sz="5500" dirty="0">
                <a:solidFill>
                  <a:srgbClr val="C00000"/>
                </a:solidFill>
                <a:latin typeface="Century Gothic" panose="020B0502020202020204" pitchFamily="34" charset="0"/>
              </a:rPr>
              <a:t>Entusiasmo     7</a:t>
            </a:r>
          </a:p>
          <a:p>
            <a:pPr marL="0" indent="0">
              <a:buNone/>
            </a:pPr>
            <a:endParaRPr lang="es-MX" sz="4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MX" sz="4500" dirty="0">
                <a:latin typeface="Century Gothic" panose="020B0502020202020204" pitchFamily="34" charset="0"/>
              </a:rPr>
              <a:t>Buen liderazgo, adaptación, creatividad    6		    Formación continua  2</a:t>
            </a:r>
          </a:p>
          <a:p>
            <a:pPr marL="0" indent="0">
              <a:buNone/>
            </a:pPr>
            <a:r>
              <a:rPr lang="es-MX" sz="4500" dirty="0">
                <a:latin typeface="Century Gothic" panose="020B0502020202020204" pitchFamily="34" charset="0"/>
              </a:rPr>
              <a:t>Nuestra identidad AIC, nuestro numero en el mundo 6	    Colaboración con la Famvin  2</a:t>
            </a:r>
          </a:p>
          <a:p>
            <a:pPr marL="0" indent="0">
              <a:buNone/>
            </a:pPr>
            <a:r>
              <a:rPr lang="es-MX" sz="4500" dirty="0">
                <a:latin typeface="Century Gothic" panose="020B0502020202020204" pitchFamily="34" charset="0"/>
              </a:rPr>
              <a:t>Sencillez y humildad   5					    Habilidad para conseguir recursos  2</a:t>
            </a:r>
          </a:p>
          <a:p>
            <a:pPr marL="0" indent="0">
              <a:buNone/>
            </a:pPr>
            <a:r>
              <a:rPr lang="es-MX" sz="4500" dirty="0">
                <a:latin typeface="Century Gothic" panose="020B0502020202020204" pitchFamily="34" charset="0"/>
              </a:rPr>
              <a:t>Dar testimonio de nuestra fe  2				    Nuestros asesores    1</a:t>
            </a:r>
            <a:r>
              <a:rPr lang="es-MX" sz="4200" dirty="0">
                <a:solidFill>
                  <a:srgbClr val="FF0000"/>
                </a:solidFill>
                <a:latin typeface="Century Gothic" panose="020B0502020202020204" pitchFamily="34" charset="0"/>
              </a:rPr>
              <a:t>		</a:t>
            </a:r>
          </a:p>
        </p:txBody>
      </p:sp>
      <p:pic>
        <p:nvPicPr>
          <p:cNvPr id="2" name="Imagen 4" descr="Un dibujo de un personaje de caricatura&#10;&#10;Descripción generada automáticamente con confianza media">
            <a:extLst>
              <a:ext uri="{FF2B5EF4-FFF2-40B4-BE49-F238E27FC236}">
                <a16:creationId xmlns:a16="http://schemas.microsoft.com/office/drawing/2014/main" id="{3D3AC890-609C-0D64-FA93-8A55E5E7BD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788" y="303379"/>
            <a:ext cx="735676" cy="113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175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9858DB-0E9A-E271-D8E9-E6C382A8D7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796" y="252277"/>
            <a:ext cx="11484178" cy="6387842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MX" sz="3300" b="1" dirty="0">
                <a:latin typeface="Century Gothic" panose="020B0502020202020204" pitchFamily="34" charset="0"/>
              </a:rPr>
              <a:t>III - Estar conscientes de nuestras fortalezas para poder</a:t>
            </a:r>
          </a:p>
          <a:p>
            <a:pPr marL="0" indent="0">
              <a:buNone/>
            </a:pPr>
            <a:r>
              <a:rPr lang="es-MX" sz="3300" b="1" dirty="0">
                <a:latin typeface="Century Gothic" panose="020B0502020202020204" pitchFamily="34" charset="0"/>
              </a:rPr>
              <a:t> aportarlas a los demás</a:t>
            </a:r>
          </a:p>
          <a:p>
            <a:pPr marL="0" indent="0">
              <a:buNone/>
            </a:pPr>
            <a:endParaRPr lang="es-MX" sz="19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MX" b="1" dirty="0">
                <a:solidFill>
                  <a:srgbClr val="C00000"/>
                </a:solidFill>
                <a:latin typeface="Century Gothic" panose="020B0502020202020204" pitchFamily="34" charset="0"/>
              </a:rPr>
              <a:t>b) Diferencias entre la AIC y las otras ramas de la Familia Vicentina</a:t>
            </a:r>
          </a:p>
          <a:p>
            <a:pPr marL="0" indent="0">
              <a:buNone/>
            </a:pPr>
            <a:endParaRPr lang="es-MX" sz="13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s-MX" sz="2600" dirty="0">
                <a:solidFill>
                  <a:srgbClr val="C00000"/>
                </a:solidFill>
                <a:latin typeface="Century Gothic" panose="020B0502020202020204" pitchFamily="34" charset="0"/>
              </a:rPr>
              <a:t>Movimiento formado principalmente por mujeres laicas   17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MX" sz="2600" dirty="0">
                <a:solidFill>
                  <a:srgbClr val="C00000"/>
                </a:solidFill>
                <a:latin typeface="Century Gothic" panose="020B0502020202020204" pitchFamily="34" charset="0"/>
              </a:rPr>
              <a:t>Nuestra historia, 1ª rama fundada (1ª Cofradía de la Caridad)   6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MX" sz="2600" dirty="0">
                <a:solidFill>
                  <a:srgbClr val="C00000"/>
                </a:solidFill>
                <a:latin typeface="Century Gothic" panose="020B0502020202020204" pitchFamily="34" charset="0"/>
              </a:rPr>
              <a:t>Formación continua     5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MX" sz="2600" dirty="0">
                <a:solidFill>
                  <a:srgbClr val="C00000"/>
                </a:solidFill>
                <a:latin typeface="Century Gothic" panose="020B0502020202020204" pitchFamily="34" charset="0"/>
              </a:rPr>
              <a:t>Nuestra organización, autonomía de los grupos   3</a:t>
            </a:r>
          </a:p>
          <a:p>
            <a:pPr marL="0" indent="0">
              <a:buNone/>
            </a:pPr>
            <a:endParaRPr lang="es-MX" sz="24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s-MX" sz="2200" dirty="0">
                <a:latin typeface="Century Gothic" panose="020B0502020202020204" pitchFamily="34" charset="0"/>
              </a:rPr>
              <a:t>Nuestra formación espiritual AIC   1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MX" sz="2200" dirty="0">
                <a:latin typeface="Century Gothic" panose="020B0502020202020204" pitchFamily="34" charset="0"/>
              </a:rPr>
              <a:t>Promoción de la justicia social   1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MX" sz="2200" dirty="0">
                <a:latin typeface="Century Gothic" panose="020B0502020202020204" pitchFamily="34" charset="0"/>
              </a:rPr>
              <a:t>Actualización de nuestras acciones   1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MX" sz="2200" dirty="0">
                <a:latin typeface="Century Gothic" panose="020B0502020202020204" pitchFamily="34" charset="0"/>
              </a:rPr>
              <a:t>Los trajes que portan los miembros   1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MX" sz="2200" dirty="0">
                <a:latin typeface="Century Gothic" panose="020B0502020202020204" pitchFamily="34" charset="0"/>
              </a:rPr>
              <a:t>La manera de saludarse entre los miembros  1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MX" sz="2200" dirty="0">
                <a:latin typeface="Century Gothic" panose="020B0502020202020204" pitchFamily="34" charset="0"/>
              </a:rPr>
              <a:t>Representación en los Organismos Internacionales  1</a:t>
            </a:r>
          </a:p>
        </p:txBody>
      </p:sp>
      <p:pic>
        <p:nvPicPr>
          <p:cNvPr id="2" name="Imagen 4" descr="Un dibujo de un personaje de caricatura&#10;&#10;Descripción generada automáticamente con confianza media">
            <a:extLst>
              <a:ext uri="{FF2B5EF4-FFF2-40B4-BE49-F238E27FC236}">
                <a16:creationId xmlns:a16="http://schemas.microsoft.com/office/drawing/2014/main" id="{77CCE50B-E9D1-EF08-9BD7-AF4385BD44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788" y="303379"/>
            <a:ext cx="735676" cy="113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085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0D3F8E-29CD-DEE1-F8E4-75351887B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558" y="600165"/>
            <a:ext cx="11277600" cy="5842208"/>
          </a:xfrm>
        </p:spPr>
        <p:txBody>
          <a:bodyPr/>
          <a:lstStyle/>
          <a:p>
            <a:pPr marL="0" indent="0">
              <a:lnSpc>
                <a:spcPct val="100000"/>
              </a:lnSpc>
              <a:spcAft>
                <a:spcPts val="1800"/>
              </a:spcAft>
              <a:buNone/>
            </a:pPr>
            <a:r>
              <a:rPr lang="es-MX" b="1" dirty="0">
                <a:latin typeface="Century Gothic" panose="020B0502020202020204" pitchFamily="34" charset="0"/>
              </a:rPr>
              <a:t>III - Estar conscientes de nuestras fortalezas para poder aportarlas a los demás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s-MX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c) ¿Cuáles son las fortalezas que nuestro equipo AIC comparte con otros actores de la sociedad?</a:t>
            </a:r>
          </a:p>
          <a:p>
            <a:pPr marL="0" indent="0">
              <a:buNone/>
            </a:pPr>
            <a:r>
              <a:rPr lang="es-MX" sz="2400" dirty="0">
                <a:solidFill>
                  <a:srgbClr val="C00000"/>
                </a:solidFill>
                <a:latin typeface="Century Gothic" panose="020B0502020202020204" pitchFamily="34" charset="0"/>
              </a:rPr>
              <a:t>Con otras personas desfavorecidas:</a:t>
            </a:r>
          </a:p>
          <a:p>
            <a:pPr marL="0" indent="0">
              <a:buNone/>
            </a:pPr>
            <a:r>
              <a:rPr lang="es-MX" sz="2400" dirty="0">
                <a:latin typeface="Century Gothic" panose="020B0502020202020204" pitchFamily="34" charset="0"/>
              </a:rPr>
              <a:t>	Seguridad, ayuda espiritual y financiera desinteresada   8</a:t>
            </a:r>
          </a:p>
          <a:p>
            <a:pPr marL="0" indent="0">
              <a:buNone/>
            </a:pPr>
            <a:r>
              <a:rPr lang="es-MX" sz="2400" dirty="0">
                <a:latin typeface="Century Gothic" panose="020B0502020202020204" pitchFamily="34" charset="0"/>
              </a:rPr>
              <a:t>	Proximidad, empatía    8</a:t>
            </a:r>
          </a:p>
          <a:p>
            <a:pPr marL="0" indent="0">
              <a:buNone/>
            </a:pPr>
            <a:r>
              <a:rPr lang="es-MX" sz="2400" dirty="0">
                <a:latin typeface="Century Gothic" panose="020B0502020202020204" pitchFamily="34" charset="0"/>
              </a:rPr>
              <a:t>	Trabajo organizado y formación   8</a:t>
            </a:r>
          </a:p>
          <a:p>
            <a:pPr marL="0" indent="0">
              <a:buNone/>
            </a:pPr>
            <a:r>
              <a:rPr lang="es-MX" sz="2400" dirty="0">
                <a:latin typeface="Century Gothic" panose="020B0502020202020204" pitchFamily="34" charset="0"/>
              </a:rPr>
              <a:t>	Estabilidad de los equipos    5</a:t>
            </a:r>
          </a:p>
          <a:p>
            <a:pPr marL="0" indent="0">
              <a:buNone/>
            </a:pPr>
            <a:r>
              <a:rPr lang="es-MX" sz="2400" dirty="0">
                <a:latin typeface="Century Gothic" panose="020B0502020202020204" pitchFamily="34" charset="0"/>
              </a:rPr>
              <a:t>	Fe en las fortalezas de cada persona, autopromoción   5</a:t>
            </a:r>
          </a:p>
          <a:p>
            <a:pPr marL="0" indent="0">
              <a:buNone/>
            </a:pPr>
            <a:r>
              <a:rPr lang="es-MX" sz="2400" dirty="0">
                <a:latin typeface="Century Gothic" panose="020B0502020202020204" pitchFamily="34" charset="0"/>
              </a:rPr>
              <a:t>	Esperanza, alegría de vivir, paz   3</a:t>
            </a:r>
          </a:p>
        </p:txBody>
      </p:sp>
      <p:pic>
        <p:nvPicPr>
          <p:cNvPr id="2" name="Imagen 4" descr="Un dibujo de un personaje de caricatura&#10;&#10;Descripción generada automáticamente con confianza media">
            <a:extLst>
              <a:ext uri="{FF2B5EF4-FFF2-40B4-BE49-F238E27FC236}">
                <a16:creationId xmlns:a16="http://schemas.microsoft.com/office/drawing/2014/main" id="{9199191C-F4B6-BA2D-3912-9F048BA93E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788" y="303379"/>
            <a:ext cx="735676" cy="113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014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0D3F8E-29CD-DEE1-F8E4-75351887B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59" y="507398"/>
            <a:ext cx="11277600" cy="6224705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s-MX" sz="4500" b="1" dirty="0">
                <a:latin typeface="Century Gothic" panose="020B0502020202020204" pitchFamily="34" charset="0"/>
              </a:rPr>
              <a:t>III - Estar conscientes de nuestras fortalezas para poder aportarlas a los demás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s-MX" sz="38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c) ¿Cuáles son las fortalezas que nuestro equipo AIC comparte con otros actores de la sociedad?</a:t>
            </a:r>
          </a:p>
          <a:p>
            <a:pPr marL="0" indent="0">
              <a:buNone/>
            </a:pPr>
            <a:r>
              <a:rPr lang="es-MX" sz="3800" dirty="0">
                <a:solidFill>
                  <a:srgbClr val="C00000"/>
                </a:solidFill>
                <a:latin typeface="Century Gothic" panose="020B0502020202020204" pitchFamily="34" charset="0"/>
              </a:rPr>
              <a:t>Con otras ramas de la Familia Vicentina:</a:t>
            </a:r>
          </a:p>
          <a:p>
            <a:pPr marL="0" indent="0">
              <a:buNone/>
            </a:pPr>
            <a:r>
              <a:rPr lang="es-MX" sz="35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	</a:t>
            </a:r>
            <a:r>
              <a:rPr lang="es-MX" sz="3500" dirty="0">
                <a:latin typeface="Century Gothic" panose="020B0502020202020204" pitchFamily="34" charset="0"/>
              </a:rPr>
              <a:t>Compartimos experiencias       5</a:t>
            </a:r>
          </a:p>
          <a:p>
            <a:pPr marL="0" indent="0">
              <a:buNone/>
            </a:pPr>
            <a:r>
              <a:rPr lang="es-MX" sz="3500" dirty="0">
                <a:latin typeface="Century Gothic" panose="020B0502020202020204" pitchFamily="34" charset="0"/>
              </a:rPr>
              <a:t>	Atención específica a mujeres y a sus hijos    2</a:t>
            </a:r>
          </a:p>
          <a:p>
            <a:pPr marL="0" indent="0">
              <a:buNone/>
            </a:pPr>
            <a:r>
              <a:rPr lang="es-MX" sz="3500" dirty="0">
                <a:latin typeface="Century Gothic" panose="020B0502020202020204" pitchFamily="34" charset="0"/>
              </a:rPr>
              <a:t>	Apoyo financiero	1</a:t>
            </a:r>
          </a:p>
          <a:p>
            <a:pPr marL="0" indent="0">
              <a:buNone/>
            </a:pPr>
            <a:r>
              <a:rPr lang="es-MX" sz="3500" dirty="0">
                <a:solidFill>
                  <a:srgbClr val="FF0000"/>
                </a:solidFill>
                <a:latin typeface="Century Gothic" panose="020B0502020202020204" pitchFamily="34" charset="0"/>
              </a:rPr>
              <a:t>	</a:t>
            </a:r>
            <a:r>
              <a:rPr lang="es-MX" sz="3500" dirty="0">
                <a:latin typeface="Century Gothic" panose="020B0502020202020204" pitchFamily="34" charset="0"/>
              </a:rPr>
              <a:t>La colaboración  1</a:t>
            </a:r>
          </a:p>
          <a:p>
            <a:pPr marL="0" indent="0">
              <a:buNone/>
            </a:pPr>
            <a:endParaRPr lang="es-MX" sz="35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MX" sz="3800" dirty="0">
                <a:solidFill>
                  <a:srgbClr val="C00000"/>
                </a:solidFill>
                <a:latin typeface="Century Gothic" panose="020B0502020202020204" pitchFamily="34" charset="0"/>
              </a:rPr>
              <a:t>Con la Iglesia:</a:t>
            </a:r>
          </a:p>
          <a:p>
            <a:pPr marL="0" indent="0">
              <a:buNone/>
            </a:pPr>
            <a:r>
              <a:rPr lang="es-MX" sz="35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	</a:t>
            </a:r>
            <a:r>
              <a:rPr lang="es-MX" sz="3500" dirty="0">
                <a:latin typeface="Century Gothic" panose="020B0502020202020204" pitchFamily="34" charset="0"/>
              </a:rPr>
              <a:t>La atención a personas de las parroquias   6</a:t>
            </a:r>
          </a:p>
          <a:p>
            <a:pPr marL="0" indent="0">
              <a:buNone/>
            </a:pPr>
            <a:r>
              <a:rPr lang="es-MX" sz="3500" dirty="0">
                <a:latin typeface="Century Gothic" panose="020B0502020202020204" pitchFamily="34" charset="0"/>
              </a:rPr>
              <a:t>	Presencia vicentina    5</a:t>
            </a:r>
          </a:p>
          <a:p>
            <a:pPr marL="0" indent="0">
              <a:buNone/>
            </a:pPr>
            <a:r>
              <a:rPr lang="es-MX" sz="3500" dirty="0">
                <a:latin typeface="Century Gothic" panose="020B0502020202020204" pitchFamily="34" charset="0"/>
              </a:rPr>
              <a:t>	Contribución a las misiones y la evangelización    4</a:t>
            </a:r>
          </a:p>
          <a:p>
            <a:pPr marL="0" indent="0">
              <a:buNone/>
            </a:pPr>
            <a:r>
              <a:rPr lang="es-MX" sz="3500" dirty="0">
                <a:latin typeface="Century Gothic" panose="020B0502020202020204" pitchFamily="34" charset="0"/>
              </a:rPr>
              <a:t>	Compromiso con el Reino de Dios aquí y ahora    2</a:t>
            </a:r>
          </a:p>
          <a:p>
            <a:pPr marL="0" indent="0">
              <a:buNone/>
            </a:pPr>
            <a:r>
              <a:rPr lang="es-MX" sz="3500" dirty="0">
                <a:latin typeface="Century Gothic" panose="020B0502020202020204" pitchFamily="34" charset="0"/>
              </a:rPr>
              <a:t>	Contribución financiera    1</a:t>
            </a:r>
          </a:p>
        </p:txBody>
      </p:sp>
      <p:pic>
        <p:nvPicPr>
          <p:cNvPr id="2" name="Imagen 4" descr="Un dibujo de un personaje de caricatura&#10;&#10;Descripción generada automáticamente con confianza media">
            <a:extLst>
              <a:ext uri="{FF2B5EF4-FFF2-40B4-BE49-F238E27FC236}">
                <a16:creationId xmlns:a16="http://schemas.microsoft.com/office/drawing/2014/main" id="{CD97CE44-2037-7FCA-3F8A-933BABE95C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788" y="303379"/>
            <a:ext cx="735676" cy="113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4728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46796B-3EF6-40B1-C8B7-A1DD61117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809" y="537340"/>
            <a:ext cx="11834191" cy="583095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MX" sz="11200" b="1" dirty="0">
                <a:latin typeface="Century Gothic" panose="020B0502020202020204" pitchFamily="34" charset="0"/>
              </a:rPr>
              <a:t>III - Ser conscientes de nuestras fortalezas para poder 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s-MX" sz="11200" b="1" dirty="0">
                <a:latin typeface="Century Gothic" panose="020B0502020202020204" pitchFamily="34" charset="0"/>
              </a:rPr>
              <a:t>aportarlas a los demás</a:t>
            </a:r>
            <a:endParaRPr lang="es-MX" sz="9600" b="1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es-MX" sz="9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c) ¿Cuáles son las fortalezas que nuestro equipo AIC comparte con otros actores de la sociedad?</a:t>
            </a:r>
            <a:endParaRPr lang="es-MX" sz="72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es-MX" sz="9600" dirty="0">
                <a:solidFill>
                  <a:srgbClr val="C00000"/>
                </a:solidFill>
                <a:latin typeface="Century Gothic" panose="020B0502020202020204" pitchFamily="34" charset="0"/>
              </a:rPr>
              <a:t>Con el mundo: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s-MX" sz="9600" dirty="0">
                <a:latin typeface="Century Gothic" panose="020B0502020202020204" pitchFamily="34" charset="0"/>
              </a:rPr>
              <a:t>El compromiso con la justicia social  y el bien común sin condiciones   1	     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s-MX" sz="9600" dirty="0">
                <a:latin typeface="Century Gothic" panose="020B0502020202020204" pitchFamily="34" charset="0"/>
              </a:rPr>
              <a:t>El carisma de San Vicente, la organización y proyectos transformadores   6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s-MX" sz="9600" dirty="0">
                <a:latin typeface="Century Gothic" panose="020B0502020202020204" pitchFamily="34" charset="0"/>
              </a:rPr>
              <a:t>Diálogo y presión en favor de los más desfavorecidos   3	    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s-MX" sz="9600" dirty="0">
                <a:latin typeface="Century Gothic" panose="020B0502020202020204" pitchFamily="34" charset="0"/>
              </a:rPr>
              <a:t>La oración por la paz   3	   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s-MX" sz="9600" dirty="0">
                <a:latin typeface="Century Gothic" panose="020B0502020202020204" pitchFamily="34" charset="0"/>
              </a:rPr>
              <a:t>La atención a nuestra Casa Común   2	    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s-MX" sz="9600" dirty="0">
                <a:latin typeface="Century Gothic" panose="020B0502020202020204" pitchFamily="34" charset="0"/>
              </a:rPr>
              <a:t>La fuerza y sensibilidad de un movimiento principalmente femenino  2	    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s-MX" sz="9600" dirty="0">
                <a:latin typeface="Century Gothic" panose="020B0502020202020204" pitchFamily="34" charset="0"/>
              </a:rPr>
              <a:t>La alegría de servir   1</a:t>
            </a:r>
          </a:p>
          <a:p>
            <a:pPr marL="0" indent="0">
              <a:buNone/>
            </a:pPr>
            <a:endParaRPr lang="es-MX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MX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</a:p>
        </p:txBody>
      </p:sp>
      <p:pic>
        <p:nvPicPr>
          <p:cNvPr id="2" name="Imagen 4" descr="Un dibujo de un personaje de caricatura&#10;&#10;Descripción generada automáticamente con confianza media">
            <a:extLst>
              <a:ext uri="{FF2B5EF4-FFF2-40B4-BE49-F238E27FC236}">
                <a16:creationId xmlns:a16="http://schemas.microsoft.com/office/drawing/2014/main" id="{344B6A12-1822-9DCA-A3F5-D7BCAF461C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788" y="303379"/>
            <a:ext cx="735676" cy="113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245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10E606-C18B-890A-263B-C45F80029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609" y="270034"/>
            <a:ext cx="11648963" cy="63855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s-MX" b="1" dirty="0"/>
          </a:p>
          <a:p>
            <a:pPr marL="0" indent="0">
              <a:spcAft>
                <a:spcPts val="1200"/>
              </a:spcAft>
              <a:buNone/>
            </a:pPr>
            <a:r>
              <a:rPr lang="es-MX" b="1" dirty="0">
                <a:latin typeface="Century Gothic" panose="020B0502020202020204" pitchFamily="34" charset="0"/>
              </a:rPr>
              <a:t>I - Nuestra identidad como Asociación AIC</a:t>
            </a:r>
            <a:endParaRPr lang="es-MX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es-MX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a) ¿Cuáles son las características esenciales de la AIC hoy?</a:t>
            </a:r>
            <a:endParaRPr lang="es-MX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s-MX" sz="2400" dirty="0">
                <a:solidFill>
                  <a:srgbClr val="C00000"/>
                </a:solidFill>
                <a:latin typeface="Century Gothic" panose="020B0502020202020204" pitchFamily="34" charset="0"/>
              </a:rPr>
              <a:t>Carisma vicentino	     32 *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MX" sz="2400" dirty="0">
                <a:solidFill>
                  <a:srgbClr val="C00000"/>
                </a:solidFill>
                <a:latin typeface="Century Gothic" panose="020B0502020202020204" pitchFamily="34" charset="0"/>
              </a:rPr>
              <a:t>Solidaridad, caridad, justicia (Doctrina Social de la Iglesia)     23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MX" sz="2400" dirty="0">
                <a:solidFill>
                  <a:srgbClr val="C00000"/>
                </a:solidFill>
                <a:latin typeface="Century Gothic" panose="020B0502020202020204" pitchFamily="34" charset="0"/>
              </a:rPr>
              <a:t>Trabajo organizado en equipos     23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MX" sz="2400" dirty="0">
                <a:solidFill>
                  <a:srgbClr val="C00000"/>
                </a:solidFill>
                <a:latin typeface="Century Gothic" panose="020B0502020202020204" pitchFamily="34" charset="0"/>
              </a:rPr>
              <a:t>Preocupación por los pobres, mujeres y niños, migantes     16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MX" sz="2400" dirty="0">
                <a:solidFill>
                  <a:srgbClr val="C00000"/>
                </a:solidFill>
                <a:latin typeface="Century Gothic" panose="020B0502020202020204" pitchFamily="34" charset="0"/>
              </a:rPr>
              <a:t>Voluntariado responsable y comprometido	     12</a:t>
            </a:r>
          </a:p>
          <a:p>
            <a:pPr marL="0" indent="0">
              <a:lnSpc>
                <a:spcPct val="110000"/>
              </a:lnSpc>
              <a:buNone/>
            </a:pPr>
            <a:endParaRPr lang="es-MX" sz="3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s-MX" sz="2000" dirty="0">
                <a:latin typeface="Century Gothic" panose="020B0502020202020204" pitchFamily="34" charset="0"/>
              </a:rPr>
              <a:t>Red internacional / ONG     9			Escucha y solidaridad entre voluntarias     5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MX" sz="2000" dirty="0">
                <a:latin typeface="Century Gothic" panose="020B0502020202020204" pitchFamily="34" charset="0"/>
              </a:rPr>
              <a:t>Movimiento de mujeres	   7		Ser fuerza transformadora en la sociedad     4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MX" sz="2000" dirty="0">
                <a:latin typeface="Century Gothic" panose="020B0502020202020204" pitchFamily="34" charset="0"/>
              </a:rPr>
              <a:t>Humildad y sencillez     7			Anclaje local	  3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MX" sz="2000" dirty="0">
                <a:latin typeface="Century Gothic" panose="020B0502020202020204" pitchFamily="34" charset="0"/>
              </a:rPr>
              <a:t>Fe y oración     6				Representación internacional     1</a:t>
            </a:r>
          </a:p>
          <a:p>
            <a:pPr marL="457200" lvl="1" indent="0">
              <a:buNone/>
            </a:pPr>
            <a:endParaRPr lang="es-MX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919D7E7-E192-D0BB-DCEC-2F2A52C1D107}"/>
              </a:ext>
            </a:extLst>
          </p:cNvPr>
          <p:cNvSpPr txBox="1"/>
          <p:nvPr/>
        </p:nvSpPr>
        <p:spPr>
          <a:xfrm>
            <a:off x="348925" y="6362377"/>
            <a:ext cx="10243931" cy="342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La </a:t>
            </a:r>
            <a:r>
              <a:rPr lang="fr-FR" sz="16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cifra</a:t>
            </a:r>
            <a:r>
              <a:rPr lang="fr-FR" sz="16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fr-FR" sz="16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refiere</a:t>
            </a:r>
            <a:r>
              <a:rPr lang="fr-FR" sz="16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 </a:t>
            </a:r>
            <a:r>
              <a:rPr lang="fr-FR" sz="16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número</a:t>
            </a:r>
            <a:r>
              <a:rPr lang="fr-FR" sz="16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fr-FR" sz="16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grupos</a:t>
            </a:r>
            <a:r>
              <a:rPr lang="fr-FR" sz="16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que </a:t>
            </a:r>
            <a:r>
              <a:rPr lang="fr-FR" sz="16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eligieron</a:t>
            </a:r>
            <a:r>
              <a:rPr lang="fr-FR" sz="16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</a:t>
            </a:r>
            <a:r>
              <a:rPr lang="fr-FR" sz="16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dirty="0" err="1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respuesta</a:t>
            </a:r>
            <a:r>
              <a:rPr lang="fr-FR" sz="16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FR" sz="1600" dirty="0">
              <a:solidFill>
                <a:srgbClr val="C00000"/>
              </a:solidFill>
            </a:endParaRPr>
          </a:p>
        </p:txBody>
      </p:sp>
      <p:pic>
        <p:nvPicPr>
          <p:cNvPr id="5" name="Imagen 4" descr="Un dibujo de un personaje de caricatura&#10;&#10;Descripción generada automáticamente con confianza media">
            <a:extLst>
              <a:ext uri="{FF2B5EF4-FFF2-40B4-BE49-F238E27FC236}">
                <a16:creationId xmlns:a16="http://schemas.microsoft.com/office/drawing/2014/main" id="{948072D9-04B6-29E4-1291-6EA9753CFF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788" y="303379"/>
            <a:ext cx="735676" cy="113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522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A2B128-BD16-D55D-50DB-BF7446D86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52" y="457698"/>
            <a:ext cx="11308328" cy="6176963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1800"/>
              </a:spcAft>
              <a:buNone/>
            </a:pPr>
            <a:r>
              <a:rPr lang="es-MX" sz="3000" b="1" dirty="0">
                <a:latin typeface="Century Gothic" panose="020B0502020202020204" pitchFamily="34" charset="0"/>
              </a:rPr>
              <a:t>I - Nuestra identidad como Asociación AIC</a:t>
            </a:r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MX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b) ¿Cuáles son las características que más te han motivado para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MX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hacerte miembro ?</a:t>
            </a:r>
            <a:endParaRPr lang="es-MX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MX" sz="2200" dirty="0">
                <a:solidFill>
                  <a:srgbClr val="C00000"/>
                </a:solidFill>
                <a:latin typeface="Century Gothic" panose="020B0502020202020204" pitchFamily="34" charset="0"/>
              </a:rPr>
              <a:t>Valores vicentinos    14</a:t>
            </a:r>
          </a:p>
          <a:p>
            <a:pPr marL="0" indent="0">
              <a:buNone/>
            </a:pPr>
            <a:r>
              <a:rPr lang="es-MX" sz="2200" dirty="0">
                <a:solidFill>
                  <a:srgbClr val="C00000"/>
                </a:solidFill>
                <a:latin typeface="Century Gothic" panose="020B0502020202020204" pitchFamily="34" charset="0"/>
              </a:rPr>
              <a:t>La ayuda a los demás    12</a:t>
            </a:r>
          </a:p>
          <a:p>
            <a:pPr marL="0" indent="0">
              <a:buNone/>
            </a:pPr>
            <a:r>
              <a:rPr lang="es-MX" sz="2200" dirty="0">
                <a:solidFill>
                  <a:srgbClr val="C00000"/>
                </a:solidFill>
                <a:latin typeface="Century Gothic" panose="020B0502020202020204" pitchFamily="34" charset="0"/>
              </a:rPr>
              <a:t>Trabajo organizado y en colaboración  	  7</a:t>
            </a:r>
          </a:p>
          <a:p>
            <a:pPr marL="0" indent="0">
              <a:buNone/>
            </a:pPr>
            <a:r>
              <a:rPr lang="es-MX" sz="2200" dirty="0">
                <a:solidFill>
                  <a:srgbClr val="C00000"/>
                </a:solidFill>
                <a:latin typeface="Century Gothic" panose="020B0502020202020204" pitchFamily="34" charset="0"/>
              </a:rPr>
              <a:t>La doctrina social de la Iglesia (justicia, poner el hombre de pie)   6</a:t>
            </a:r>
          </a:p>
          <a:p>
            <a:pPr marL="0" indent="0">
              <a:buNone/>
            </a:pPr>
            <a:r>
              <a:rPr lang="es-MX" sz="2200" dirty="0">
                <a:solidFill>
                  <a:srgbClr val="C00000"/>
                </a:solidFill>
                <a:latin typeface="Century Gothic" panose="020B0502020202020204" pitchFamily="34" charset="0"/>
              </a:rPr>
              <a:t>Sentirse útil en la sociedad      6</a:t>
            </a:r>
          </a:p>
          <a:p>
            <a:pPr lvl="1"/>
            <a:endParaRPr lang="es-MX" sz="20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MX" sz="2000" dirty="0">
                <a:latin typeface="Century Gothic" panose="020B0502020202020204" pitchFamily="34" charset="0"/>
              </a:rPr>
              <a:t>Combinar oración y acción     4</a:t>
            </a:r>
          </a:p>
          <a:p>
            <a:pPr marL="0" indent="0">
              <a:buNone/>
            </a:pPr>
            <a:r>
              <a:rPr lang="es-MX" sz="2000" dirty="0">
                <a:latin typeface="Century Gothic" panose="020B0502020202020204" pitchFamily="34" charset="0"/>
              </a:rPr>
              <a:t>Entusiasmo y alegría de las voluntarias    3</a:t>
            </a:r>
          </a:p>
          <a:p>
            <a:pPr marL="0" indent="0">
              <a:buNone/>
            </a:pPr>
            <a:r>
              <a:rPr lang="es-MX" sz="2000" dirty="0">
                <a:latin typeface="Century Gothic" panose="020B0502020202020204" pitchFamily="34" charset="0"/>
              </a:rPr>
              <a:t>Formación      3</a:t>
            </a:r>
          </a:p>
          <a:p>
            <a:pPr marL="0" indent="0">
              <a:buNone/>
            </a:pPr>
            <a:r>
              <a:rPr lang="es-MX" sz="2000" dirty="0">
                <a:latin typeface="Century Gothic" panose="020B0502020202020204" pitchFamily="34" charset="0"/>
              </a:rPr>
              <a:t>Trabajo en equipo     3</a:t>
            </a:r>
          </a:p>
          <a:p>
            <a:pPr marL="0" indent="0">
              <a:buNone/>
            </a:pPr>
            <a:r>
              <a:rPr lang="es-MX" sz="2000" dirty="0">
                <a:latin typeface="Century Gothic" panose="020B0502020202020204" pitchFamily="34" charset="0"/>
              </a:rPr>
              <a:t>Internacionalidad     3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56B9083-0045-704D-9DBB-E6C1827DEBC9}"/>
              </a:ext>
            </a:extLst>
          </p:cNvPr>
          <p:cNvSpPr txBox="1"/>
          <p:nvPr/>
        </p:nvSpPr>
        <p:spPr>
          <a:xfrm>
            <a:off x="5382093" y="5679907"/>
            <a:ext cx="5819686" cy="828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</a:t>
            </a:r>
            <a:r>
              <a:rPr lang="fr-FR" sz="2000" kern="1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alumnas</a:t>
            </a:r>
            <a:r>
              <a:rPr lang="fr-FR" sz="2000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fr-FR" sz="2000" kern="1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colegios</a:t>
            </a:r>
            <a:r>
              <a:rPr lang="fr-FR" sz="2000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vicentinos</a:t>
            </a:r>
            <a:r>
              <a:rPr lang="fr-FR" sz="2000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kern="1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Voluntariado</a:t>
            </a:r>
            <a:r>
              <a:rPr lang="fr-FR" sz="2000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femenino</a:t>
            </a:r>
            <a:r>
              <a:rPr lang="fr-FR" sz="2000" kern="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1</a:t>
            </a:r>
          </a:p>
        </p:txBody>
      </p:sp>
      <p:pic>
        <p:nvPicPr>
          <p:cNvPr id="2" name="Imagen 4" descr="Un dibujo de un personaje de caricatura&#10;&#10;Descripción generada automáticamente con confianza media">
            <a:extLst>
              <a:ext uri="{FF2B5EF4-FFF2-40B4-BE49-F238E27FC236}">
                <a16:creationId xmlns:a16="http://schemas.microsoft.com/office/drawing/2014/main" id="{42A6A722-CCDB-381D-8257-278FE5A36B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788" y="303379"/>
            <a:ext cx="735676" cy="113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403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A3EC0F-30F7-02B3-5876-E8A8F6120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194" y="447592"/>
            <a:ext cx="11353800" cy="6176963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s-MX" b="1" dirty="0">
                <a:latin typeface="Century Gothic" panose="020B0502020202020204" pitchFamily="34" charset="0"/>
              </a:rPr>
              <a:t>I - Nuestra identidad como Asociación AIC</a:t>
            </a:r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s-MX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c) ¿Qué distingue a la AIC de otras ONG?</a:t>
            </a:r>
            <a:endParaRPr lang="es-MX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MX" sz="2200" dirty="0">
                <a:solidFill>
                  <a:srgbClr val="C00000"/>
                </a:solidFill>
                <a:latin typeface="Century Gothic" panose="020B0502020202020204" pitchFamily="34" charset="0"/>
              </a:rPr>
              <a:t>Carisma vicentino     17</a:t>
            </a:r>
          </a:p>
          <a:p>
            <a:pPr marL="0" indent="0">
              <a:buNone/>
            </a:pPr>
            <a:r>
              <a:rPr lang="es-MX" sz="2200" dirty="0">
                <a:solidFill>
                  <a:srgbClr val="C00000"/>
                </a:solidFill>
                <a:latin typeface="Century Gothic" panose="020B0502020202020204" pitchFamily="34" charset="0"/>
              </a:rPr>
              <a:t>ONG Católica (Cristocéntrica)    10</a:t>
            </a:r>
          </a:p>
          <a:p>
            <a:pPr marL="0" indent="0">
              <a:buNone/>
            </a:pPr>
            <a:r>
              <a:rPr lang="es-MX" sz="2200" dirty="0">
                <a:solidFill>
                  <a:srgbClr val="C00000"/>
                </a:solidFill>
                <a:latin typeface="Century Gothic" panose="020B0502020202020204" pitchFamily="34" charset="0"/>
              </a:rPr>
              <a:t>Voluntariado principalmente femenino    10</a:t>
            </a:r>
          </a:p>
          <a:p>
            <a:pPr marL="0" indent="0">
              <a:buNone/>
            </a:pPr>
            <a:r>
              <a:rPr lang="es-MX" sz="2200" dirty="0">
                <a:solidFill>
                  <a:srgbClr val="C00000"/>
                </a:solidFill>
                <a:latin typeface="Century Gothic" panose="020B0502020202020204" pitchFamily="34" charset="0"/>
              </a:rPr>
              <a:t>Responsabilidad y ayuda a los más necesitados     8</a:t>
            </a:r>
          </a:p>
          <a:p>
            <a:pPr marL="0" indent="0">
              <a:buNone/>
            </a:pPr>
            <a:r>
              <a:rPr lang="es-MX" sz="2200" dirty="0">
                <a:solidFill>
                  <a:srgbClr val="C00000"/>
                </a:solidFill>
                <a:latin typeface="Century Gothic" panose="020B0502020202020204" pitchFamily="34" charset="0"/>
              </a:rPr>
              <a:t>Asociación Internacional, Nacional y Organización (cambio sistémico)    8</a:t>
            </a:r>
          </a:p>
          <a:p>
            <a:pPr marL="0" indent="0">
              <a:buNone/>
            </a:pPr>
            <a:endParaRPr lang="es-MX" sz="18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MX" sz="2000" dirty="0">
                <a:latin typeface="Century Gothic" panose="020B0502020202020204" pitchFamily="34" charset="0"/>
              </a:rPr>
              <a:t>Representaciones Internacionales     2</a:t>
            </a:r>
          </a:p>
          <a:p>
            <a:pPr marL="0" indent="0">
              <a:buNone/>
            </a:pPr>
            <a:r>
              <a:rPr lang="es-MX" sz="2000" dirty="0">
                <a:latin typeface="Century Gothic" panose="020B0502020202020204" pitchFamily="34" charset="0"/>
              </a:rPr>
              <a:t>ONG de mujeres     2</a:t>
            </a:r>
          </a:p>
          <a:p>
            <a:pPr marL="0" indent="0">
              <a:buNone/>
            </a:pPr>
            <a:r>
              <a:rPr lang="es-MX" sz="2000" dirty="0">
                <a:latin typeface="Century Gothic" panose="020B0502020202020204" pitchFamily="34" charset="0"/>
              </a:rPr>
              <a:t>Opción por la justicia	   2</a:t>
            </a:r>
          </a:p>
          <a:p>
            <a:pPr marL="0" indent="0">
              <a:buNone/>
            </a:pPr>
            <a:r>
              <a:rPr lang="es-MX" sz="2000" dirty="0">
                <a:latin typeface="Century Gothic" panose="020B0502020202020204" pitchFamily="34" charset="0"/>
              </a:rPr>
              <a:t>Formación continua de sus miembros    1</a:t>
            </a:r>
          </a:p>
          <a:p>
            <a:pPr marL="0" indent="0">
              <a:buNone/>
            </a:pPr>
            <a:r>
              <a:rPr lang="es-MX" sz="2000" dirty="0">
                <a:latin typeface="Century Gothic" panose="020B0502020202020204" pitchFamily="34" charset="0"/>
              </a:rPr>
              <a:t>En constante adaptación con las pobrezas      1</a:t>
            </a:r>
          </a:p>
        </p:txBody>
      </p:sp>
      <p:pic>
        <p:nvPicPr>
          <p:cNvPr id="2" name="Imagen 4" descr="Un dibujo de un personaje de caricatura&#10;&#10;Descripción generada automáticamente con confianza media">
            <a:extLst>
              <a:ext uri="{FF2B5EF4-FFF2-40B4-BE49-F238E27FC236}">
                <a16:creationId xmlns:a16="http://schemas.microsoft.com/office/drawing/2014/main" id="{B48C812E-E958-00F2-B23B-759C32CD9B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788" y="303379"/>
            <a:ext cx="735676" cy="113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948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F7BDE5-7C59-A0E5-6AF3-8D2537B1C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644" y="619950"/>
            <a:ext cx="11994356" cy="6112669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s-MX" b="1" dirty="0">
                <a:latin typeface="Century Gothic" panose="020B0502020202020204" pitchFamily="34" charset="0"/>
              </a:rPr>
              <a:t>I  Nuestra Identidad como Asociación AIC</a:t>
            </a:r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es-MX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d) ¿Cómo adaptar nuestro trabajo AIC a las realidades actuales?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MX" sz="2400" dirty="0">
                <a:solidFill>
                  <a:srgbClr val="C00000"/>
                </a:solidFill>
                <a:latin typeface="Century Gothic" panose="020B0502020202020204" pitchFamily="34" charset="0"/>
              </a:rPr>
              <a:t>Actualizando nuestro uso de las comunicaciones - 3 </a:t>
            </a:r>
            <a:r>
              <a:rPr lang="es-MX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(Facebook, viber, Instagram)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				</a:t>
            </a:r>
            <a:r>
              <a:rPr lang="fr-FR" sz="2000" kern="1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(Total 14)</a:t>
            </a:r>
            <a:endParaRPr lang="es-MX" sz="20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marL="457200" lvl="1" indent="0">
              <a:spcAft>
                <a:spcPts val="1200"/>
              </a:spcAft>
              <a:buNone/>
            </a:pPr>
            <a:r>
              <a:rPr lang="es-MX" sz="2200" dirty="0">
                <a:latin typeface="Century Gothic" panose="020B0502020202020204" pitchFamily="34" charset="0"/>
              </a:rPr>
              <a:t>Hacia el exterior con las redes sociales  -  5</a:t>
            </a:r>
          </a:p>
          <a:p>
            <a:pPr marL="457200" lvl="1" indent="0">
              <a:spcAft>
                <a:spcPts val="1200"/>
              </a:spcAft>
              <a:buNone/>
            </a:pPr>
            <a:r>
              <a:rPr lang="es-MX" sz="2200" dirty="0">
                <a:latin typeface="Century Gothic" panose="020B0502020202020204" pitchFamily="34" charset="0"/>
              </a:rPr>
              <a:t>Alinearse con otros grupos y con la Familia Vicentina  -  4</a:t>
            </a:r>
          </a:p>
          <a:p>
            <a:pPr marL="457200" lvl="1" indent="0">
              <a:spcAft>
                <a:spcPts val="1200"/>
              </a:spcAft>
              <a:buNone/>
            </a:pPr>
            <a:r>
              <a:rPr lang="es-MX" sz="2200" dirty="0">
                <a:latin typeface="Century Gothic" panose="020B0502020202020204" pitchFamily="34" charset="0"/>
              </a:rPr>
              <a:t>Coordinar las actividades  -  2</a:t>
            </a:r>
          </a:p>
          <a:p>
            <a:pPr marL="457200" lvl="1" indent="0">
              <a:buNone/>
            </a:pPr>
            <a:endParaRPr lang="es-MX" sz="2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MX" sz="2400" dirty="0">
                <a:solidFill>
                  <a:srgbClr val="C00000"/>
                </a:solidFill>
                <a:latin typeface="Century Gothic" panose="020B0502020202020204" pitchFamily="34" charset="0"/>
              </a:rPr>
              <a:t>Estar atentos al mundo de hoy que evoluciona rápidamente -  2 (Total 12)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s-MX" sz="2200" dirty="0">
                <a:latin typeface="Century Gothic" panose="020B0502020202020204" pitchFamily="34" charset="0"/>
              </a:rPr>
              <a:t>Adaptarse a las necesidades de los demás conociéndolas  mejor  -  6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s-MX" sz="2200" dirty="0">
                <a:latin typeface="Century Gothic" panose="020B0502020202020204" pitchFamily="34" charset="0"/>
              </a:rPr>
              <a:t>Ver hacia el futuro y no hacia el pasado teniendo una mirada  nueva  -  2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s-MX" sz="2200" dirty="0">
                <a:latin typeface="Century Gothic" panose="020B0502020202020204" pitchFamily="34" charset="0"/>
              </a:rPr>
              <a:t>Trabajar  en conjunto con los demás  -  2</a:t>
            </a:r>
          </a:p>
        </p:txBody>
      </p:sp>
      <p:pic>
        <p:nvPicPr>
          <p:cNvPr id="2" name="Imagen 4" descr="Un dibujo de un personaje de caricatura&#10;&#10;Descripción generada automáticamente con confianza media">
            <a:extLst>
              <a:ext uri="{FF2B5EF4-FFF2-40B4-BE49-F238E27FC236}">
                <a16:creationId xmlns:a16="http://schemas.microsoft.com/office/drawing/2014/main" id="{5C4EEF8E-523F-349F-1B4F-8F06D052D3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788" y="303379"/>
            <a:ext cx="735676" cy="113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129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24C980-9256-195A-5A69-E191C5F3F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809" y="907855"/>
            <a:ext cx="12192000" cy="566522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MX" sz="11200" b="1" dirty="0">
                <a:latin typeface="Century Gothic" panose="020B0502020202020204" pitchFamily="34" charset="0"/>
              </a:rPr>
              <a:t>I - Nuestra identidad como Asociación AIC</a:t>
            </a:r>
            <a:endParaRPr lang="es-MX" sz="96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MX" dirty="0">
                <a:latin typeface="Century Gothic" panose="020B0502020202020204" pitchFamily="34" charset="0"/>
              </a:rPr>
              <a:t>	</a:t>
            </a:r>
          </a:p>
          <a:p>
            <a:pPr marL="0" indent="0">
              <a:buNone/>
            </a:pPr>
            <a:r>
              <a:rPr lang="es-MX" sz="9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d) ¿Cómo adaptar nuestro trabajo AIC a las realidades actuales?</a:t>
            </a:r>
          </a:p>
          <a:p>
            <a:pPr marL="0" indent="0">
              <a:buNone/>
            </a:pPr>
            <a:endParaRPr lang="es-MX" sz="96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MX" sz="8800" dirty="0">
                <a:solidFill>
                  <a:srgbClr val="C00000"/>
                </a:solidFill>
                <a:latin typeface="Century Gothic" panose="020B0502020202020204" pitchFamily="34" charset="0"/>
              </a:rPr>
              <a:t>Formación continua de los miembros con mejores técnicas pedagógicas - 3 (Total 9)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s-MX" sz="8800" dirty="0">
                <a:latin typeface="Century Gothic" panose="020B0502020202020204" pitchFamily="34" charset="0"/>
              </a:rPr>
              <a:t>Aprender a escuchar  siendo cercanas a las personas    2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s-MX" sz="8800" dirty="0">
                <a:latin typeface="Century Gothic" panose="020B0502020202020204" pitchFamily="34" charset="0"/>
              </a:rPr>
              <a:t>Formación espiritual    1 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s-MX" sz="8800" dirty="0">
                <a:latin typeface="Century Gothic" panose="020B0502020202020204" pitchFamily="34" charset="0"/>
              </a:rPr>
              <a:t>Identidad AIC   1   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s-MX" sz="8800" dirty="0">
                <a:latin typeface="Century Gothic" panose="020B0502020202020204" pitchFamily="34" charset="0"/>
              </a:rPr>
              <a:t>Formación virtual para las presidentas   1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s-MX" sz="8800" dirty="0">
                <a:latin typeface="Century Gothic" panose="020B0502020202020204" pitchFamily="34" charset="0"/>
              </a:rPr>
              <a:t>La protección de datos privados   1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s-MX" sz="8800" dirty="0">
                <a:latin typeface="Century Gothic" panose="020B0502020202020204" pitchFamily="34" charset="0"/>
              </a:rPr>
              <a:t>La inclusión    1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s-MX" sz="8800" dirty="0">
                <a:latin typeface="Century Gothic" panose="020B0502020202020204" pitchFamily="34" charset="0"/>
              </a:rPr>
              <a:t>La IA</a:t>
            </a:r>
          </a:p>
          <a:p>
            <a:pPr marL="0" indent="0">
              <a:buNone/>
            </a:pPr>
            <a:endParaRPr lang="es-MX" sz="48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MX" sz="8800" dirty="0">
                <a:solidFill>
                  <a:srgbClr val="C00000"/>
                </a:solidFill>
                <a:latin typeface="Century Gothic" panose="020B0502020202020204" pitchFamily="34" charset="0"/>
              </a:rPr>
              <a:t>Actualizar nuestros modos de comunicación (Facebook, Zalo, Viber, Instagram)  -  3</a:t>
            </a:r>
          </a:p>
          <a:p>
            <a:pPr marL="0" indent="0">
              <a:buNone/>
            </a:pPr>
            <a:r>
              <a:rPr lang="es-MX" sz="8800" dirty="0">
                <a:solidFill>
                  <a:srgbClr val="C00000"/>
                </a:solidFill>
                <a:latin typeface="Century Gothic" panose="020B0502020202020204" pitchFamily="34" charset="0"/>
              </a:rPr>
              <a:t>											(Total 14)</a:t>
            </a:r>
          </a:p>
          <a:p>
            <a:pPr marL="0" indent="0">
              <a:buNone/>
            </a:pPr>
            <a:r>
              <a:rPr lang="es-MX" sz="2000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s-MX" dirty="0">
                <a:latin typeface="Century Gothic" panose="020B0502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s-MX" dirty="0">
                <a:latin typeface="Century Gothic" panose="020B0502020202020204" pitchFamily="34" charset="0"/>
              </a:rPr>
              <a:t>	</a:t>
            </a:r>
          </a:p>
        </p:txBody>
      </p:sp>
      <p:pic>
        <p:nvPicPr>
          <p:cNvPr id="2" name="Imagen 4" descr="Un dibujo de un personaje de caricatura&#10;&#10;Descripción generada automáticamente con confianza media">
            <a:extLst>
              <a:ext uri="{FF2B5EF4-FFF2-40B4-BE49-F238E27FC236}">
                <a16:creationId xmlns:a16="http://schemas.microsoft.com/office/drawing/2014/main" id="{66A6C7D9-735D-5A84-6AAC-F283FA8EE7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788" y="303379"/>
            <a:ext cx="735676" cy="113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65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202306-EC96-B003-7D27-078CC3911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087" y="793765"/>
            <a:ext cx="11820939" cy="5746267"/>
          </a:xfrm>
        </p:spPr>
        <p:txBody>
          <a:bodyPr/>
          <a:lstStyle/>
          <a:p>
            <a:pPr marL="0" indent="0">
              <a:spcBef>
                <a:spcPts val="1600"/>
              </a:spcBef>
              <a:spcAft>
                <a:spcPts val="1200"/>
              </a:spcAft>
              <a:buNone/>
            </a:pPr>
            <a:r>
              <a:rPr lang="es-MX" b="1" dirty="0">
                <a:latin typeface="Century Gothic" panose="020B0502020202020204" pitchFamily="34" charset="0"/>
              </a:rPr>
              <a:t>I - Nuestra identidad como Asociación AIC</a:t>
            </a:r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spcBef>
                <a:spcPts val="2200"/>
              </a:spcBef>
              <a:spcAft>
                <a:spcPts val="1800"/>
              </a:spcAft>
              <a:buNone/>
            </a:pPr>
            <a:r>
              <a:rPr lang="es-MX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d) ¿Cómo adaptar nuestras actividades AIC a las realidades actuales?</a:t>
            </a:r>
            <a:endParaRPr lang="es-MX" sz="24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MX" sz="2200" dirty="0">
                <a:solidFill>
                  <a:srgbClr val="C00000"/>
                </a:solidFill>
                <a:latin typeface="Century Gothic" panose="020B0502020202020204" pitchFamily="34" charset="0"/>
              </a:rPr>
              <a:t>Estar atento al mundo de hoy que evoluciona muy rápido – 2 (Total 12)</a:t>
            </a:r>
          </a:p>
          <a:p>
            <a:pPr marL="0" indent="0">
              <a:buNone/>
            </a:pPr>
            <a:endParaRPr lang="es-MX" sz="22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MX" sz="2200" dirty="0">
                <a:solidFill>
                  <a:srgbClr val="C00000"/>
                </a:solidFill>
                <a:latin typeface="Century Gothic" panose="020B0502020202020204" pitchFamily="34" charset="0"/>
              </a:rPr>
              <a:t>Actualizar a los nuevos miembros para que la misión continúe  (Total 6)</a:t>
            </a:r>
          </a:p>
          <a:p>
            <a:pPr marL="0" indent="0">
              <a:buNone/>
            </a:pPr>
            <a:r>
              <a:rPr lang="es-MX" sz="2200" dirty="0">
                <a:solidFill>
                  <a:srgbClr val="FF0000"/>
                </a:solidFill>
                <a:latin typeface="Century Gothic" panose="020B0502020202020204" pitchFamily="34" charset="0"/>
              </a:rPr>
              <a:t>	</a:t>
            </a:r>
            <a:r>
              <a:rPr lang="es-MX" sz="2200" dirty="0">
                <a:latin typeface="Century Gothic" panose="020B0502020202020204" pitchFamily="34" charset="0"/>
              </a:rPr>
              <a:t>Proponer actividades que atraigan a los jóvenes	5</a:t>
            </a:r>
          </a:p>
          <a:p>
            <a:pPr marL="0" indent="0">
              <a:buNone/>
            </a:pPr>
            <a:r>
              <a:rPr lang="es-MX" sz="2200" dirty="0">
                <a:latin typeface="Century Gothic" panose="020B0502020202020204" pitchFamily="34" charset="0"/>
              </a:rPr>
              <a:t>	Incluir voluntarios hombres	   1</a:t>
            </a:r>
          </a:p>
          <a:p>
            <a:pPr marL="0" indent="0">
              <a:buNone/>
            </a:pPr>
            <a:endParaRPr lang="es-MX" sz="22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MX" sz="2200" dirty="0">
                <a:solidFill>
                  <a:srgbClr val="C00000"/>
                </a:solidFill>
                <a:latin typeface="Century Gothic" panose="020B0502020202020204" pitchFamily="34" charset="0"/>
              </a:rPr>
              <a:t>Proyectos: evaluar nuestras acciones  1 (Total 3)</a:t>
            </a:r>
          </a:p>
          <a:p>
            <a:pPr marL="0" indent="0">
              <a:buNone/>
            </a:pPr>
            <a:r>
              <a:rPr lang="es-MX" sz="2200" dirty="0">
                <a:solidFill>
                  <a:srgbClr val="FF0000"/>
                </a:solidFill>
                <a:latin typeface="Century Gothic" panose="020B0502020202020204" pitchFamily="34" charset="0"/>
              </a:rPr>
              <a:t>	</a:t>
            </a:r>
            <a:r>
              <a:rPr lang="es-MX" sz="2200" dirty="0">
                <a:latin typeface="Century Gothic" panose="020B0502020202020204" pitchFamily="34" charset="0"/>
              </a:rPr>
              <a:t>Búsqueda de financiamiento   2</a:t>
            </a:r>
          </a:p>
        </p:txBody>
      </p:sp>
      <p:pic>
        <p:nvPicPr>
          <p:cNvPr id="2" name="Imagen 4" descr="Un dibujo de un personaje de caricatura&#10;&#10;Descripción generada automáticamente con confianza media">
            <a:extLst>
              <a:ext uri="{FF2B5EF4-FFF2-40B4-BE49-F238E27FC236}">
                <a16:creationId xmlns:a16="http://schemas.microsoft.com/office/drawing/2014/main" id="{F8E57142-891C-6719-03BE-E3B10B2192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788" y="303379"/>
            <a:ext cx="735676" cy="113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211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D6B97B-FC05-6A6C-5D4C-3DC6DEBFD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565" y="753524"/>
            <a:ext cx="11954435" cy="5793050"/>
          </a:xfrm>
        </p:spPr>
        <p:txBody>
          <a:bodyPr>
            <a:normAutofit/>
          </a:bodyPr>
          <a:lstStyle/>
          <a:p>
            <a:pPr marL="0" indent="0">
              <a:spcBef>
                <a:spcPts val="1600"/>
              </a:spcBef>
              <a:spcAft>
                <a:spcPts val="1800"/>
              </a:spcAft>
              <a:buNone/>
            </a:pPr>
            <a:r>
              <a:rPr lang="es-MX" b="1" dirty="0">
                <a:latin typeface="Century Gothic" panose="020B0502020202020204" pitchFamily="34" charset="0"/>
              </a:rPr>
              <a:t>I   Nuestra identidad como voluntarias AIC</a:t>
            </a:r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spcBef>
                <a:spcPts val="1600"/>
              </a:spcBef>
              <a:spcAft>
                <a:spcPts val="1800"/>
              </a:spcAft>
              <a:buNone/>
            </a:pPr>
            <a:r>
              <a:rPr lang="es-MX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a) ¿Qué tenemos todas en común en nuestro equipo y en nuestra asociación ?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MX" sz="2200" dirty="0">
                <a:solidFill>
                  <a:srgbClr val="C00000"/>
                </a:solidFill>
                <a:latin typeface="Century Gothic" panose="020B0502020202020204" pitchFamily="34" charset="0"/>
              </a:rPr>
              <a:t>Opción por la justicia social, el deseo de ayudar a los más necesitados       20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MX" sz="2200" dirty="0">
                <a:solidFill>
                  <a:srgbClr val="C00000"/>
                </a:solidFill>
                <a:latin typeface="Century Gothic" panose="020B0502020202020204" pitchFamily="34" charset="0"/>
              </a:rPr>
              <a:t>Servir a Cristo en los más pobres viviendo los valores vicentinos	14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MX" sz="2200" dirty="0">
                <a:solidFill>
                  <a:srgbClr val="C00000"/>
                </a:solidFill>
                <a:latin typeface="Century Gothic" panose="020B0502020202020204" pitchFamily="34" charset="0"/>
              </a:rPr>
              <a:t>Trabajar en equipo, organización, amor mutuo         12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MX" sz="2200" dirty="0">
                <a:solidFill>
                  <a:srgbClr val="C00000"/>
                </a:solidFill>
                <a:latin typeface="Century Gothic" panose="020B0502020202020204" pitchFamily="34" charset="0"/>
              </a:rPr>
              <a:t>Compromiso     10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MX" sz="2200" dirty="0">
                <a:solidFill>
                  <a:srgbClr val="C00000"/>
                </a:solidFill>
                <a:latin typeface="Century Gothic" panose="020B0502020202020204" pitchFamily="34" charset="0"/>
              </a:rPr>
              <a:t>Alegría y entusiasmo    2</a:t>
            </a:r>
          </a:p>
          <a:p>
            <a:pPr marL="0" indent="0">
              <a:buNone/>
            </a:pPr>
            <a:endParaRPr lang="es-MX" sz="24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MX" sz="2000" dirty="0">
                <a:latin typeface="Century Gothic" panose="020B0502020202020204" pitchFamily="34" charset="0"/>
              </a:rPr>
              <a:t>Miembros del pueblo de Dios  3			La misma formación  1</a:t>
            </a:r>
          </a:p>
          <a:p>
            <a:pPr marL="0" indent="0">
              <a:buNone/>
            </a:pPr>
            <a:r>
              <a:rPr lang="es-MX" sz="2000" dirty="0">
                <a:latin typeface="Century Gothic" panose="020B0502020202020204" pitchFamily="34" charset="0"/>
              </a:rPr>
              <a:t>Miembros de la misma red AIC   3			Mujeres de fe    1</a:t>
            </a:r>
          </a:p>
          <a:p>
            <a:pPr marL="0" indent="0">
              <a:buNone/>
            </a:pPr>
            <a:r>
              <a:rPr lang="es-MX" sz="2000" dirty="0">
                <a:latin typeface="Century Gothic" panose="020B0502020202020204" pitchFamily="34" charset="0"/>
              </a:rPr>
              <a:t>Esperanza en un mundo mejor   2			Interés por lo internacional 1</a:t>
            </a:r>
          </a:p>
        </p:txBody>
      </p:sp>
      <p:pic>
        <p:nvPicPr>
          <p:cNvPr id="2" name="Imagen 4" descr="Un dibujo de un personaje de caricatura&#10;&#10;Descripción generada automáticamente con confianza media">
            <a:extLst>
              <a:ext uri="{FF2B5EF4-FFF2-40B4-BE49-F238E27FC236}">
                <a16:creationId xmlns:a16="http://schemas.microsoft.com/office/drawing/2014/main" id="{588C1BC6-51AD-E307-95A0-846BB5605C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788" y="303379"/>
            <a:ext cx="735676" cy="113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317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32FCDA-AD80-4D2F-46A6-7A554C8A4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305" y="834887"/>
            <a:ext cx="11622156" cy="5738606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s-MX" b="1" dirty="0">
                <a:latin typeface="Century Gothic" panose="020B0502020202020204" pitchFamily="34" charset="0"/>
              </a:rPr>
              <a:t>I -  Nuestra identidad como voluntarias AIC</a:t>
            </a:r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es-MX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b) ¿Qué cualidades y características deberían tener las voluntarias AIC hoy y en el futuro?</a:t>
            </a:r>
          </a:p>
          <a:p>
            <a:pPr marL="0" indent="0">
              <a:buNone/>
            </a:pPr>
            <a:r>
              <a:rPr lang="es-MX" sz="2200" dirty="0">
                <a:solidFill>
                  <a:srgbClr val="C00000"/>
                </a:solidFill>
                <a:latin typeface="Century Gothic" panose="020B0502020202020204" pitchFamily="34" charset="0"/>
              </a:rPr>
              <a:t>Amabilidad, empatía, escucha, discreción (en el equipo y en nuestras acciones)  29</a:t>
            </a:r>
          </a:p>
          <a:p>
            <a:pPr marL="0" indent="0">
              <a:buNone/>
            </a:pPr>
            <a:r>
              <a:rPr lang="es-MX" sz="2200" dirty="0">
                <a:solidFill>
                  <a:srgbClr val="C00000"/>
                </a:solidFill>
                <a:latin typeface="Century Gothic" panose="020B0502020202020204" pitchFamily="34" charset="0"/>
              </a:rPr>
              <a:t>Compromiso, responsabilidad, perseverancia   27</a:t>
            </a:r>
          </a:p>
          <a:p>
            <a:pPr marL="0" indent="0">
              <a:buNone/>
            </a:pPr>
            <a:r>
              <a:rPr lang="es-MX" sz="2200" dirty="0">
                <a:solidFill>
                  <a:srgbClr val="C00000"/>
                </a:solidFill>
                <a:latin typeface="Century Gothic" panose="020B0502020202020204" pitchFamily="34" charset="0"/>
              </a:rPr>
              <a:t>Trabajo en equipo, flexibilidad, tolerancia  17</a:t>
            </a:r>
          </a:p>
          <a:p>
            <a:pPr marL="0" indent="0">
              <a:buNone/>
            </a:pPr>
            <a:r>
              <a:rPr lang="es-MX" sz="2200" dirty="0">
                <a:solidFill>
                  <a:srgbClr val="C00000"/>
                </a:solidFill>
                <a:latin typeface="Century Gothic" panose="020B0502020202020204" pitchFamily="34" charset="0"/>
              </a:rPr>
              <a:t>Valores vicentinos:  humildad, sencillez, generosidad  15</a:t>
            </a:r>
          </a:p>
          <a:p>
            <a:pPr marL="0" indent="0">
              <a:buNone/>
            </a:pPr>
            <a:r>
              <a:rPr lang="es-MX" sz="2200" dirty="0">
                <a:solidFill>
                  <a:srgbClr val="C00000"/>
                </a:solidFill>
                <a:latin typeface="Century Gothic" panose="020B0502020202020204" pitchFamily="34" charset="0"/>
              </a:rPr>
              <a:t>El ejemplo de nuestra vida (seguir el ejemplo de Cristo y de San Vicente) 13</a:t>
            </a:r>
          </a:p>
          <a:p>
            <a:pPr marL="0" indent="0">
              <a:buNone/>
            </a:pPr>
            <a:endParaRPr lang="es-MX" sz="24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MX" sz="2000" dirty="0">
                <a:latin typeface="Century Gothic" panose="020B0502020202020204" pitchFamily="34" charset="0"/>
              </a:rPr>
              <a:t>Entusiasmo por el movimiento   4		Oración    1</a:t>
            </a:r>
          </a:p>
          <a:p>
            <a:pPr marL="0" indent="0">
              <a:buNone/>
            </a:pPr>
            <a:r>
              <a:rPr lang="es-MX" sz="2000" dirty="0">
                <a:latin typeface="Century Gothic" panose="020B0502020202020204" pitchFamily="34" charset="0"/>
              </a:rPr>
              <a:t>Dinamismo y creatividad    3			Conocimiento de las diferentes culturas 1</a:t>
            </a:r>
          </a:p>
          <a:p>
            <a:pPr marL="0" indent="0">
              <a:buNone/>
            </a:pPr>
            <a:r>
              <a:rPr lang="es-MX" sz="2000" dirty="0">
                <a:latin typeface="Century Gothic" panose="020B0502020202020204" pitchFamily="34" charset="0"/>
              </a:rPr>
              <a:t>Una buena formación      2                                                     </a:t>
            </a:r>
          </a:p>
        </p:txBody>
      </p:sp>
      <p:pic>
        <p:nvPicPr>
          <p:cNvPr id="2" name="Imagen 4" descr="Un dibujo de un personaje de caricatura&#10;&#10;Descripción generada automáticamente con confianza media">
            <a:extLst>
              <a:ext uri="{FF2B5EF4-FFF2-40B4-BE49-F238E27FC236}">
                <a16:creationId xmlns:a16="http://schemas.microsoft.com/office/drawing/2014/main" id="{0BD606A6-E8B8-1E98-E4CA-CBF433456B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788" y="303379"/>
            <a:ext cx="735676" cy="113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3181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1784</Words>
  <Application>Microsoft Office PowerPoint</Application>
  <PresentationFormat>Grand écran</PresentationFormat>
  <Paragraphs>224</Paragraphs>
  <Slides>17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3" baseType="lpstr">
      <vt:lpstr>Aptos</vt:lpstr>
      <vt:lpstr>Aptos Display</vt:lpstr>
      <vt:lpstr>Arial</vt:lpstr>
      <vt:lpstr>Calibri</vt:lpstr>
      <vt:lpstr>Century Gothic</vt:lpstr>
      <vt:lpstr>Tema de Office</vt:lpstr>
      <vt:lpstr>Nuestra identidad AIC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Guillermina Vergara</dc:creator>
  <cp:lastModifiedBy>Info AIC</cp:lastModifiedBy>
  <cp:revision>15</cp:revision>
  <dcterms:created xsi:type="dcterms:W3CDTF">2024-08-26T22:12:54Z</dcterms:created>
  <dcterms:modified xsi:type="dcterms:W3CDTF">2024-09-04T12:00:15Z</dcterms:modified>
</cp:coreProperties>
</file>