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5" r:id="rId6"/>
    <p:sldId id="267" r:id="rId7"/>
    <p:sldId id="26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6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A7"/>
    <a:srgbClr val="294D8F"/>
    <a:srgbClr val="C5E6FF"/>
    <a:srgbClr val="9BD4FF"/>
    <a:srgbClr val="FFB9B9"/>
    <a:srgbClr val="1CC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94660"/>
  </p:normalViewPr>
  <p:slideViewPr>
    <p:cSldViewPr snapToGrid="0">
      <p:cViewPr>
        <p:scale>
          <a:sx n="60" d="100"/>
          <a:sy n="60" d="100"/>
        </p:scale>
        <p:origin x="1086" y="1104"/>
      </p:cViewPr>
      <p:guideLst>
        <p:guide orient="horz" pos="958"/>
        <p:guide pos="6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313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99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305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394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605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611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213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021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486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743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105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CBBF9-4973-4465-8C7E-453F8C5C9558}" type="datetimeFigureOut">
              <a:rPr lang="es-CO" smtClean="0"/>
              <a:t>6/02/2024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92CF1-0B87-451A-A6F9-06D27CAD7A44}" type="slidenum">
              <a:rPr lang="es-CO" smtClean="0"/>
              <a:t>‹N°›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747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A68F7-04DD-3D7D-DA0E-4C69E1A835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967" y="2173016"/>
            <a:ext cx="6344743" cy="1541028"/>
          </a:xfrm>
        </p:spPr>
        <p:txBody>
          <a:bodyPr>
            <a:normAutofit/>
          </a:bodyPr>
          <a:lstStyle/>
          <a:p>
            <a:pPr algn="l"/>
            <a:r>
              <a:rPr lang="es-ES" sz="4800" dirty="0" err="1">
                <a:latin typeface="Calibri" panose="020F0502020204030204" pitchFamily="34" charset="0"/>
                <a:cs typeface="Calibri" panose="020F0502020204030204" pitchFamily="34" charset="0"/>
              </a:rPr>
              <a:t>Fundraising</a:t>
            </a:r>
            <a:b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s-CO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Subtítulo 11">
            <a:extLst>
              <a:ext uri="{FF2B5EF4-FFF2-40B4-BE49-F238E27FC236}">
                <a16:creationId xmlns:a16="http://schemas.microsoft.com/office/drawing/2014/main" id="{66F4F10D-26FD-9116-F0FA-D1A6AF0492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797" y="5167212"/>
            <a:ext cx="3163044" cy="79236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s-CO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AIC Training </a:t>
            </a:r>
            <a:r>
              <a:rPr lang="es-CO" b="1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Reflection</a:t>
            </a:r>
            <a:endParaRPr lang="es-CO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es-CO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February</a:t>
            </a:r>
            <a:r>
              <a:rPr lang="es-CO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March 2024</a:t>
            </a:r>
            <a:endParaRPr lang="es-ES" i="1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17AB6261-2D11-3858-5B5F-A3B72BEBD46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762407" y="2173016"/>
            <a:ext cx="3231263" cy="3231263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B3CB7588-6C61-B54A-5C18-D459802A86B7}"/>
              </a:ext>
            </a:extLst>
          </p:cNvPr>
          <p:cNvSpPr/>
          <p:nvPr/>
        </p:nvSpPr>
        <p:spPr>
          <a:xfrm>
            <a:off x="10216031" y="695325"/>
            <a:ext cx="1354310" cy="13906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68F3A7F-874C-C458-EB37-137DAD9454EC}"/>
              </a:ext>
            </a:extLst>
          </p:cNvPr>
          <p:cNvSpPr txBox="1"/>
          <p:nvPr/>
        </p:nvSpPr>
        <p:spPr>
          <a:xfrm>
            <a:off x="1333797" y="5959577"/>
            <a:ext cx="43599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Gloria Amparo Benítez and Milagros Galisteo</a:t>
            </a:r>
            <a:endParaRPr lang="es-ES" sz="1600" dirty="0"/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7E0EB97C-3747-1628-37AB-1BA4B5BE96DB}"/>
              </a:ext>
            </a:extLst>
          </p:cNvPr>
          <p:cNvSpPr txBox="1">
            <a:spLocks/>
          </p:cNvSpPr>
          <p:nvPr/>
        </p:nvSpPr>
        <p:spPr>
          <a:xfrm>
            <a:off x="1295697" y="3429000"/>
            <a:ext cx="4037083" cy="7923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i="1" spc="-2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Let’s be creative to ensure </a:t>
            </a:r>
          </a:p>
          <a:p>
            <a:pPr algn="l"/>
            <a:r>
              <a:rPr lang="en-US" sz="2400" i="1" spc="-2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continuity of our actions!</a:t>
            </a:r>
            <a:endParaRPr lang="es-CO" sz="2400" i="1" spc="-2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56B728D-0493-7A47-9C1C-39418D2345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DFCFA"/>
              </a:clrFrom>
              <a:clrTo>
                <a:srgbClr val="FD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797" y="482783"/>
            <a:ext cx="1801286" cy="171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26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62F2441-9DFE-C7A5-7131-5BF635251428}"/>
              </a:ext>
            </a:extLst>
          </p:cNvPr>
          <p:cNvSpPr txBox="1"/>
          <p:nvPr/>
        </p:nvSpPr>
        <p:spPr>
          <a:xfrm>
            <a:off x="673268" y="1062020"/>
            <a:ext cx="18127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Introduction</a:t>
            </a:r>
            <a:endParaRPr lang="es-E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5CA2015-E8A7-42A2-4EEA-51A284824F1E}"/>
              </a:ext>
            </a:extLst>
          </p:cNvPr>
          <p:cNvSpPr txBox="1"/>
          <p:nvPr/>
        </p:nvSpPr>
        <p:spPr>
          <a:xfrm>
            <a:off x="1400175" y="2057400"/>
            <a:ext cx="18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490F466-DC68-0E58-D2CA-F47B81724B2D}"/>
              </a:ext>
            </a:extLst>
          </p:cNvPr>
          <p:cNvSpPr txBox="1"/>
          <p:nvPr/>
        </p:nvSpPr>
        <p:spPr>
          <a:xfrm>
            <a:off x="994598" y="1752285"/>
            <a:ext cx="10206801" cy="516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need financial resources t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carry out our purpose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66700" indent="-266700"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fundamental skill in fundraising: we need to be able to explain and convey to others the work we do, in order to encourage them to contribute to our cause. </a:t>
            </a:r>
          </a:p>
          <a:p>
            <a:pPr marL="266700" indent="-266700"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essential to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show donors that, by donating money, they have the power to make a significant difference in the world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improving the quality of life of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people who are most vulnerable and, at the same time,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transforming their own individual lives. </a:t>
            </a:r>
            <a:endParaRPr lang="fr-BE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 of the association are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fundraisers and co-responsible for the search for resources</a:t>
            </a: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 must all have a good understanding of what our Association does, that is,  the “how”, “why” and “what for” of our Association.    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BE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9BDDBC55-68DC-A4AD-955B-C9BFF6D15488}"/>
              </a:ext>
            </a:extLst>
          </p:cNvPr>
          <p:cNvGrpSpPr/>
          <p:nvPr/>
        </p:nvGrpSpPr>
        <p:grpSpPr>
          <a:xfrm>
            <a:off x="1755069" y="5405247"/>
            <a:ext cx="8681861" cy="1120033"/>
            <a:chOff x="1106233" y="5363367"/>
            <a:chExt cx="9028367" cy="816817"/>
          </a:xfrm>
        </p:grpSpPr>
        <p:sp>
          <p:nvSpPr>
            <p:cNvPr id="17" name="Rectángulo: esquinas redondeadas 16">
              <a:extLst>
                <a:ext uri="{FF2B5EF4-FFF2-40B4-BE49-F238E27FC236}">
                  <a16:creationId xmlns:a16="http://schemas.microsoft.com/office/drawing/2014/main" id="{C416BC9B-4289-392A-99BA-5995E8802DBC}"/>
                </a:ext>
              </a:extLst>
            </p:cNvPr>
            <p:cNvSpPr/>
            <p:nvPr/>
          </p:nvSpPr>
          <p:spPr>
            <a:xfrm>
              <a:off x="1108899" y="5363367"/>
              <a:ext cx="9025701" cy="76200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C00000"/>
              </a:solidFill>
            </a:ln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2000" dirty="0">
                <a:noFill/>
              </a:endParaRPr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F0BFC7A4-B9AA-69B0-2433-D2FA6CC93FFA}"/>
                </a:ext>
              </a:extLst>
            </p:cNvPr>
            <p:cNvSpPr txBox="1"/>
            <p:nvPr/>
          </p:nvSpPr>
          <p:spPr>
            <a:xfrm>
              <a:off x="1106233" y="5506819"/>
              <a:ext cx="8954125" cy="673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The </a:t>
              </a:r>
              <a:r>
                <a:rPr lang="en-US" sz="1800" b="1" kern="100" dirty="0">
                  <a:solidFill>
                    <a:srgbClr val="C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purpose of this training reflection </a:t>
              </a:r>
              <a:r>
                <a: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 to </a:t>
              </a:r>
              <a:r>
                <a:rPr lang="en-US" kern="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share</a:t>
              </a:r>
              <a:r>
                <a: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some ideas that can help to </a:t>
              </a:r>
            </a:p>
            <a:p>
              <a:pPr algn="ctr"/>
              <a:r>
                <a:rPr lang="en-US" sz="18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raise, in a creative way, the funds we all need to carry out our actions</a:t>
              </a:r>
              <a:endParaRPr lang="fr-B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es-E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s-ES" dirty="0"/>
            </a:p>
          </p:txBody>
        </p:sp>
      </p:grp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B05DC7C1-74CF-2D22-738D-F25DBA5E029C}"/>
              </a:ext>
            </a:extLst>
          </p:cNvPr>
          <p:cNvGrpSpPr/>
          <p:nvPr/>
        </p:nvGrpSpPr>
        <p:grpSpPr>
          <a:xfrm>
            <a:off x="8573758" y="184666"/>
            <a:ext cx="3383058" cy="828258"/>
            <a:chOff x="8573758" y="184666"/>
            <a:chExt cx="3383058" cy="828258"/>
          </a:xfrm>
        </p:grpSpPr>
        <p:pic>
          <p:nvPicPr>
            <p:cNvPr id="11" name="Image 6">
              <a:extLst>
                <a:ext uri="{FF2B5EF4-FFF2-40B4-BE49-F238E27FC236}">
                  <a16:creationId xmlns:a16="http://schemas.microsoft.com/office/drawing/2014/main" id="{401A8429-0920-2D3C-177B-1EE559BFC9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DFCFA"/>
                </a:clrFrom>
                <a:clrTo>
                  <a:srgbClr val="FDFC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5554" y="184666"/>
              <a:ext cx="871262" cy="828258"/>
            </a:xfrm>
            <a:prstGeom prst="rect">
              <a:avLst/>
            </a:prstGeom>
          </p:spPr>
        </p:pic>
        <p:sp>
          <p:nvSpPr>
            <p:cNvPr id="7" name="CuadroTexto 6">
              <a:extLst>
                <a:ext uri="{FF2B5EF4-FFF2-40B4-BE49-F238E27FC236}">
                  <a16:creationId xmlns:a16="http://schemas.microsoft.com/office/drawing/2014/main" id="{C8255CF9-E148-9B64-AF64-6BF141970C53}"/>
                </a:ext>
              </a:extLst>
            </p:cNvPr>
            <p:cNvSpPr txBox="1"/>
            <p:nvPr/>
          </p:nvSpPr>
          <p:spPr>
            <a:xfrm>
              <a:off x="8573758" y="283523"/>
              <a:ext cx="24358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1600" b="1" i="1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Fundraising</a:t>
              </a:r>
              <a:endParaRPr lang="es-ES" sz="1600" i="1" dirty="0"/>
            </a:p>
          </p:txBody>
        </p:sp>
        <p:cxnSp>
          <p:nvCxnSpPr>
            <p:cNvPr id="8" name="Conector recto 7">
              <a:extLst>
                <a:ext uri="{FF2B5EF4-FFF2-40B4-BE49-F238E27FC236}">
                  <a16:creationId xmlns:a16="http://schemas.microsoft.com/office/drawing/2014/main" id="{D4F8EB4A-C533-1F43-E14E-F5C2E9DDF1ED}"/>
                </a:ext>
              </a:extLst>
            </p:cNvPr>
            <p:cNvCxnSpPr>
              <a:cxnSpLocks/>
            </p:cNvCxnSpPr>
            <p:nvPr/>
          </p:nvCxnSpPr>
          <p:spPr>
            <a:xfrm>
              <a:off x="9734540" y="677818"/>
              <a:ext cx="1188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2560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96C4FB27-7CB7-7506-B7FB-66F1E18E40B8}"/>
              </a:ext>
            </a:extLst>
          </p:cNvPr>
          <p:cNvSpPr txBox="1"/>
          <p:nvPr/>
        </p:nvSpPr>
        <p:spPr>
          <a:xfrm>
            <a:off x="873632" y="1068665"/>
            <a:ext cx="10711429" cy="5625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s-ES" b="1" kern="1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es-ES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300"/>
              </a:spcBef>
              <a:buFont typeface="Arial" panose="020B0604020202020204" pitchFamily="34" charset="0"/>
              <a:buChar char="-"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association and its needs, in order to be able to present them</a:t>
            </a:r>
            <a:endParaRPr lang="fr-BE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potential donors and their characteristics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en-US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use the most appropriate media </a:t>
            </a:r>
            <a:r>
              <a:rPr lang="en-US" sz="1600" kern="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develop messages </a:t>
            </a: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that: 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buFont typeface="Arial" panose="020B0604020202020204" pitchFamily="34" charset="0"/>
              <a:buChar char="-"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the association and its needs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300"/>
              </a:spcAft>
              <a:buFont typeface="Arial" panose="020B0604020202020204" pitchFamily="34" charset="0"/>
              <a:buChar char="-"/>
            </a:pP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the objectives of potential donors with those of our association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and planning: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need to create a strategy. 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request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do not ask, we will not be given.  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6695" algn="ctr">
              <a:lnSpc>
                <a:spcPct val="107000"/>
              </a:lnSpc>
              <a:spcAft>
                <a:spcPts val="600"/>
              </a:spcAft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miss 100% of the shots you don’t take” </a:t>
            </a:r>
            <a:r>
              <a:rPr lang="en-US" sz="1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Wayne Gretzky, Hockey legend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Thanking our donors: 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essential to </a:t>
            </a:r>
            <a:r>
              <a:rPr lang="en-US" sz="16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this right away, 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this is a sign of respect for their decision to donate and a way of making sure they will contribute again to our association in the future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            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Information: </a:t>
            </a:r>
            <a:r>
              <a:rPr lang="en-US" sz="1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only is it important to show donors how</a:t>
            </a: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they have the power to make a significant difference in the world, it is also essential to let them know, at a later date, the </a:t>
            </a:r>
            <a:r>
              <a:rPr lang="en-US" sz="16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concrete impact </a:t>
            </a:r>
            <a:r>
              <a:rPr lang="en-US" sz="16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financial support received, through clear and complete activity reports that highlight it.</a:t>
            </a:r>
            <a:endParaRPr lang="fr-BE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b="1" kern="1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Perseverance and patience: </a:t>
            </a:r>
            <a:r>
              <a:rPr lang="en-US" sz="1600" kern="100" spc="-2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takes time to consolidate an effective fundraising strategy, one that is based on a relationship of trust with donors.</a:t>
            </a:r>
            <a:endParaRPr lang="fr-BE" sz="1600" kern="100" spc="-2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6EBAF1B-6204-62DD-8E0D-3D6FC9E34424}"/>
              </a:ext>
            </a:extLst>
          </p:cNvPr>
          <p:cNvSpPr txBox="1"/>
          <p:nvPr/>
        </p:nvSpPr>
        <p:spPr>
          <a:xfrm>
            <a:off x="682790" y="514613"/>
            <a:ext cx="554655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fr-FR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fundamental</a:t>
            </a:r>
            <a:r>
              <a:rPr lang="fr-FR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24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principles</a:t>
            </a:r>
            <a:endParaRPr lang="es-E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9F1B2543-BEFB-753E-1232-715B656AF4F6}"/>
              </a:ext>
            </a:extLst>
          </p:cNvPr>
          <p:cNvGrpSpPr/>
          <p:nvPr/>
        </p:nvGrpSpPr>
        <p:grpSpPr>
          <a:xfrm>
            <a:off x="8573758" y="184666"/>
            <a:ext cx="3383058" cy="828258"/>
            <a:chOff x="8573758" y="184666"/>
            <a:chExt cx="3383058" cy="828258"/>
          </a:xfrm>
        </p:grpSpPr>
        <p:pic>
          <p:nvPicPr>
            <p:cNvPr id="3" name="Image 6">
              <a:extLst>
                <a:ext uri="{FF2B5EF4-FFF2-40B4-BE49-F238E27FC236}">
                  <a16:creationId xmlns:a16="http://schemas.microsoft.com/office/drawing/2014/main" id="{3E4294FC-63AC-3AB6-D3B0-A9D8828B1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DFCFA"/>
                </a:clrFrom>
                <a:clrTo>
                  <a:srgbClr val="FDFC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5554" y="184666"/>
              <a:ext cx="871262" cy="828258"/>
            </a:xfrm>
            <a:prstGeom prst="rect">
              <a:avLst/>
            </a:prstGeom>
          </p:spPr>
        </p:pic>
        <p:sp>
          <p:nvSpPr>
            <p:cNvPr id="4" name="CuadroTexto 6">
              <a:extLst>
                <a:ext uri="{FF2B5EF4-FFF2-40B4-BE49-F238E27FC236}">
                  <a16:creationId xmlns:a16="http://schemas.microsoft.com/office/drawing/2014/main" id="{BE9C0948-8EB0-B36C-9D6D-FA1FFE387C53}"/>
                </a:ext>
              </a:extLst>
            </p:cNvPr>
            <p:cNvSpPr txBox="1"/>
            <p:nvPr/>
          </p:nvSpPr>
          <p:spPr>
            <a:xfrm>
              <a:off x="8573758" y="283523"/>
              <a:ext cx="24358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1600" b="1" i="1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Fundraising</a:t>
              </a:r>
              <a:endParaRPr lang="es-ES" sz="1600" i="1" dirty="0"/>
            </a:p>
          </p:txBody>
        </p:sp>
        <p:cxnSp>
          <p:nvCxnSpPr>
            <p:cNvPr id="5" name="Conector recto 7">
              <a:extLst>
                <a:ext uri="{FF2B5EF4-FFF2-40B4-BE49-F238E27FC236}">
                  <a16:creationId xmlns:a16="http://schemas.microsoft.com/office/drawing/2014/main" id="{FBAA9B36-6A3A-E404-38D3-399F88EA97BA}"/>
                </a:ext>
              </a:extLst>
            </p:cNvPr>
            <p:cNvCxnSpPr>
              <a:cxnSpLocks/>
            </p:cNvCxnSpPr>
            <p:nvPr/>
          </p:nvCxnSpPr>
          <p:spPr>
            <a:xfrm>
              <a:off x="9734540" y="677818"/>
              <a:ext cx="1188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9475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uadroTexto 12">
            <a:extLst>
              <a:ext uri="{FF2B5EF4-FFF2-40B4-BE49-F238E27FC236}">
                <a16:creationId xmlns:a16="http://schemas.microsoft.com/office/drawing/2014/main" id="{C1C4FD65-3E99-2AD6-01A3-C1B6428869B2}"/>
              </a:ext>
            </a:extLst>
          </p:cNvPr>
          <p:cNvSpPr txBox="1"/>
          <p:nvPr/>
        </p:nvSpPr>
        <p:spPr>
          <a:xfrm>
            <a:off x="650691" y="896288"/>
            <a:ext cx="8153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an effective fundraising strategy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1838B93-6F63-89A7-39E4-094DC48178F6}"/>
              </a:ext>
            </a:extLst>
          </p:cNvPr>
          <p:cNvSpPr txBox="1"/>
          <p:nvPr/>
        </p:nvSpPr>
        <p:spPr>
          <a:xfrm>
            <a:off x="994598" y="1517968"/>
            <a:ext cx="10575743" cy="141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association should have a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dedicated team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individuals who, based on an overall strategic plan, develop and coordinate a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 strategy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including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objectives, intended results,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 amount of funds that need to be raised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indent="-18097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Steps to develop a fundraising strategy </a:t>
            </a:r>
            <a:endParaRPr lang="es-E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50CEC6E0-9A02-8082-0279-28BF647F37F7}"/>
              </a:ext>
            </a:extLst>
          </p:cNvPr>
          <p:cNvSpPr txBox="1">
            <a:spLocks/>
          </p:cNvSpPr>
          <p:nvPr/>
        </p:nvSpPr>
        <p:spPr>
          <a:xfrm>
            <a:off x="1235075" y="3014255"/>
            <a:ext cx="10290175" cy="329702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chemeClr val="accent4"/>
              </a:buClr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1- Mission and objectives of the association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fundraising strategy should be based on these</a:t>
            </a:r>
          </a:p>
          <a:p>
            <a:pPr algn="just">
              <a:buClr>
                <a:schemeClr val="accent4"/>
              </a:buClr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2- Internal and external influences: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SWOT analysis (Strengths, Weaknesses, Opportunities and Threats). This gives an idea of the opportunities and potential drawbacks to be taken into account.</a:t>
            </a:r>
          </a:p>
          <a:p>
            <a:pPr algn="just">
              <a:buClr>
                <a:schemeClr val="accent4"/>
              </a:buClr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3- Fundraising objectives: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can be identified based on the needs of the association and the results of the SWOT analysis. They allow us to set clear priorities for the association.</a:t>
            </a:r>
          </a:p>
          <a:p>
            <a:pPr algn="just">
              <a:buClr>
                <a:schemeClr val="accent4"/>
              </a:buClr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4- Types of donors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Clr>
                <a:schemeClr val="accent4"/>
              </a:buClr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5- Fundraising methods: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should be decided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onsidering the objectives, the types of donors available and the estimated time for fundraising.</a:t>
            </a:r>
          </a:p>
          <a:p>
            <a:pPr algn="just">
              <a:buClr>
                <a:schemeClr val="accent4"/>
              </a:buClr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6- Resources and budget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Estimating the human, material and financial resources that will be required and drawing up a budget; these should be realistic and take into account possible risk factors</a:t>
            </a:r>
          </a:p>
          <a:p>
            <a:pPr marL="0" indent="0" algn="just">
              <a:buClr>
                <a:schemeClr val="accent4"/>
              </a:buClr>
              <a:buNone/>
            </a:pPr>
            <a:endParaRPr lang="en-US" sz="17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0FE78D1-78F3-B4A7-05EB-FB3AC53AB11A}"/>
              </a:ext>
            </a:extLst>
          </p:cNvPr>
          <p:cNvGrpSpPr/>
          <p:nvPr/>
        </p:nvGrpSpPr>
        <p:grpSpPr>
          <a:xfrm>
            <a:off x="8573758" y="184666"/>
            <a:ext cx="3383058" cy="828258"/>
            <a:chOff x="8573758" y="184666"/>
            <a:chExt cx="3383058" cy="828258"/>
          </a:xfrm>
        </p:grpSpPr>
        <p:pic>
          <p:nvPicPr>
            <p:cNvPr id="3" name="Image 6">
              <a:extLst>
                <a:ext uri="{FF2B5EF4-FFF2-40B4-BE49-F238E27FC236}">
                  <a16:creationId xmlns:a16="http://schemas.microsoft.com/office/drawing/2014/main" id="{92F36648-3C2E-33DF-E8A3-8BD8146DE8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DFCFA"/>
                </a:clrFrom>
                <a:clrTo>
                  <a:srgbClr val="FDFC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5554" y="184666"/>
              <a:ext cx="871262" cy="828258"/>
            </a:xfrm>
            <a:prstGeom prst="rect">
              <a:avLst/>
            </a:prstGeom>
          </p:spPr>
        </p:pic>
        <p:sp>
          <p:nvSpPr>
            <p:cNvPr id="4" name="CuadroTexto 6">
              <a:extLst>
                <a:ext uri="{FF2B5EF4-FFF2-40B4-BE49-F238E27FC236}">
                  <a16:creationId xmlns:a16="http://schemas.microsoft.com/office/drawing/2014/main" id="{FD434321-8303-B7B7-BF01-3027B560F758}"/>
                </a:ext>
              </a:extLst>
            </p:cNvPr>
            <p:cNvSpPr txBox="1"/>
            <p:nvPr/>
          </p:nvSpPr>
          <p:spPr>
            <a:xfrm>
              <a:off x="8573758" y="283523"/>
              <a:ext cx="24358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1600" b="1" i="1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Fundraising</a:t>
              </a:r>
              <a:endParaRPr lang="es-ES" sz="1600" i="1" dirty="0"/>
            </a:p>
          </p:txBody>
        </p:sp>
        <p:cxnSp>
          <p:nvCxnSpPr>
            <p:cNvPr id="5" name="Conector recto 7">
              <a:extLst>
                <a:ext uri="{FF2B5EF4-FFF2-40B4-BE49-F238E27FC236}">
                  <a16:creationId xmlns:a16="http://schemas.microsoft.com/office/drawing/2014/main" id="{623140B5-D4FB-B52D-3A78-D14C358EE767}"/>
                </a:ext>
              </a:extLst>
            </p:cNvPr>
            <p:cNvCxnSpPr>
              <a:cxnSpLocks/>
            </p:cNvCxnSpPr>
            <p:nvPr/>
          </p:nvCxnSpPr>
          <p:spPr>
            <a:xfrm>
              <a:off x="9734540" y="677818"/>
              <a:ext cx="1188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888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adroTexto 18">
            <a:extLst>
              <a:ext uri="{FF2B5EF4-FFF2-40B4-BE49-F238E27FC236}">
                <a16:creationId xmlns:a16="http://schemas.microsoft.com/office/drawing/2014/main" id="{1A3D6738-4CF3-624F-3C25-CFC8C4CA97EA}"/>
              </a:ext>
            </a:extLst>
          </p:cNvPr>
          <p:cNvSpPr txBox="1"/>
          <p:nvPr/>
        </p:nvSpPr>
        <p:spPr>
          <a:xfrm>
            <a:off x="651600" y="896400"/>
            <a:ext cx="81535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a relationship with donors </a:t>
            </a:r>
            <a:endParaRPr lang="es-ES" sz="2400" dirty="0">
              <a:solidFill>
                <a:srgbClr val="C00000"/>
              </a:solidFill>
            </a:endParaRPr>
          </a:p>
        </p:txBody>
      </p:sp>
      <p:sp>
        <p:nvSpPr>
          <p:cNvPr id="20" name="Marcador de texto 2">
            <a:extLst>
              <a:ext uri="{FF2B5EF4-FFF2-40B4-BE49-F238E27FC236}">
                <a16:creationId xmlns:a16="http://schemas.microsoft.com/office/drawing/2014/main" id="{D813A74C-C485-6675-0035-2C644690C419}"/>
              </a:ext>
            </a:extLst>
          </p:cNvPr>
          <p:cNvSpPr txBox="1">
            <a:spLocks/>
          </p:cNvSpPr>
          <p:nvPr/>
        </p:nvSpPr>
        <p:spPr>
          <a:xfrm>
            <a:off x="1295400" y="2753603"/>
            <a:ext cx="10284466" cy="37755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lang="en-US" sz="1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volunteers and staff members, family members, friends, former members. </a:t>
            </a:r>
          </a:p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and national government</a:t>
            </a:r>
            <a:r>
              <a:rPr lang="en-US" sz="1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provide funding or work together on promotional projects. </a:t>
            </a:r>
          </a:p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Local, national and multinational companies</a:t>
            </a:r>
            <a:r>
              <a:rPr lang="en-US" sz="1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can contribute by giving money, gifts in kind and knowledge. Sponsorship agreements can be established.</a:t>
            </a:r>
          </a:p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spc="-3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United Nations</a:t>
            </a:r>
            <a:r>
              <a:rPr lang="en-US" sz="1700" b="1" kern="100" spc="-3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related agencies (UNICEF, UNDP, UNFPA, UNESCO, WHO)</a:t>
            </a:r>
            <a:r>
              <a:rPr lang="en-US" sz="1700" kern="100" spc="-3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provide large amounts of funding worldwide.  </a:t>
            </a:r>
          </a:p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funds</a:t>
            </a:r>
            <a:r>
              <a:rPr lang="en-US" sz="1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European Commission has important funding programs for the developing world, but the administration of the projects it funds requires greater management capacity. </a:t>
            </a:r>
          </a:p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Foundations</a:t>
            </a:r>
            <a:r>
              <a:rPr lang="en-US" sz="1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provide grants to selected organizations and causes. </a:t>
            </a:r>
          </a:p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Non-Governmental Organizations (INGOs)</a:t>
            </a:r>
            <a:r>
              <a:rPr lang="en-US" sz="1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some multinational charitable organizations may offer support resources.</a:t>
            </a:r>
          </a:p>
          <a:p>
            <a:pPr marL="266700" lvl="0" indent="-2667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Font typeface="Calibri" panose="020F0502020204030204" pitchFamily="34" charset="0"/>
              <a:buChar char="–"/>
            </a:pPr>
            <a:r>
              <a:rPr lang="en-US" sz="1700" b="1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groups</a:t>
            </a:r>
            <a:r>
              <a:rPr lang="en-US" sz="1700" kern="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the Vincentian Family or different AIC groups can support projects in which they also participate.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491C6C9-7EFF-18EC-06F6-9013CFF15678}"/>
              </a:ext>
            </a:extLst>
          </p:cNvPr>
          <p:cNvSpPr txBox="1"/>
          <p:nvPr/>
        </p:nvSpPr>
        <p:spPr>
          <a:xfrm>
            <a:off x="830336" y="1523685"/>
            <a:ext cx="10740005" cy="1122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stable and lasting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relationships of trust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donors takes time, but guarantees that they continue to contribute funds. We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be </a:t>
            </a:r>
            <a:r>
              <a:rPr lang="en-US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show donors our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appreciation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to keep them </a:t>
            </a: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informed</a:t>
            </a: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indent="-180975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Arial" panose="020B0604020202020204" pitchFamily="34" charset="0"/>
              <a:buChar char="•"/>
            </a:pP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donors</a:t>
            </a:r>
            <a:r>
              <a:rPr lang="es-E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B0EBA597-2974-C79E-77E2-86154E75EBE3}"/>
              </a:ext>
            </a:extLst>
          </p:cNvPr>
          <p:cNvGrpSpPr/>
          <p:nvPr/>
        </p:nvGrpSpPr>
        <p:grpSpPr>
          <a:xfrm>
            <a:off x="8573758" y="184666"/>
            <a:ext cx="3383058" cy="828258"/>
            <a:chOff x="8573758" y="184666"/>
            <a:chExt cx="3383058" cy="828258"/>
          </a:xfrm>
        </p:grpSpPr>
        <p:pic>
          <p:nvPicPr>
            <p:cNvPr id="4" name="Image 6">
              <a:extLst>
                <a:ext uri="{FF2B5EF4-FFF2-40B4-BE49-F238E27FC236}">
                  <a16:creationId xmlns:a16="http://schemas.microsoft.com/office/drawing/2014/main" id="{7F2BC22B-9942-7AD8-34C0-E54E0CE96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DFCFA"/>
                </a:clrFrom>
                <a:clrTo>
                  <a:srgbClr val="FDFC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5554" y="184666"/>
              <a:ext cx="871262" cy="828258"/>
            </a:xfrm>
            <a:prstGeom prst="rect">
              <a:avLst/>
            </a:prstGeom>
          </p:spPr>
        </p:pic>
        <p:sp>
          <p:nvSpPr>
            <p:cNvPr id="5" name="CuadroTexto 6">
              <a:extLst>
                <a:ext uri="{FF2B5EF4-FFF2-40B4-BE49-F238E27FC236}">
                  <a16:creationId xmlns:a16="http://schemas.microsoft.com/office/drawing/2014/main" id="{FB839C6A-9B0D-4954-BA4E-DB02C13C9479}"/>
                </a:ext>
              </a:extLst>
            </p:cNvPr>
            <p:cNvSpPr txBox="1"/>
            <p:nvPr/>
          </p:nvSpPr>
          <p:spPr>
            <a:xfrm>
              <a:off x="8573758" y="283523"/>
              <a:ext cx="24358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1600" b="1" i="1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Fundraising</a:t>
              </a:r>
              <a:endParaRPr lang="es-ES" sz="1600" i="1" dirty="0"/>
            </a:p>
          </p:txBody>
        </p:sp>
        <p:cxnSp>
          <p:nvCxnSpPr>
            <p:cNvPr id="6" name="Conector recto 7">
              <a:extLst>
                <a:ext uri="{FF2B5EF4-FFF2-40B4-BE49-F238E27FC236}">
                  <a16:creationId xmlns:a16="http://schemas.microsoft.com/office/drawing/2014/main" id="{8109222C-FDE1-EFB6-D076-70B3050C2503}"/>
                </a:ext>
              </a:extLst>
            </p:cNvPr>
            <p:cNvCxnSpPr>
              <a:cxnSpLocks/>
            </p:cNvCxnSpPr>
            <p:nvPr/>
          </p:nvCxnSpPr>
          <p:spPr>
            <a:xfrm>
              <a:off x="9734540" y="677818"/>
              <a:ext cx="1188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005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96EBAF1B-6204-62DD-8E0D-3D6FC9E34424}"/>
              </a:ext>
            </a:extLst>
          </p:cNvPr>
          <p:cNvSpPr txBox="1"/>
          <p:nvPr/>
        </p:nvSpPr>
        <p:spPr>
          <a:xfrm>
            <a:off x="3762243" y="767525"/>
            <a:ext cx="4680246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ts val="1300"/>
            </a:pPr>
            <a:r>
              <a:rPr lang="es-ES" sz="24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Income</a:t>
            </a:r>
            <a:r>
              <a:rPr lang="es-ES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generating</a:t>
            </a:r>
            <a:r>
              <a:rPr lang="es-ES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400" b="1" kern="1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</a:t>
            </a:r>
            <a:endParaRPr lang="es-E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B7DA20A9-9572-4FFC-793B-570C1A5AB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44877"/>
              </p:ext>
            </p:extLst>
          </p:nvPr>
        </p:nvGraphicFramePr>
        <p:xfrm>
          <a:off x="429599" y="1423330"/>
          <a:ext cx="11377218" cy="51511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5068">
                  <a:extLst>
                    <a:ext uri="{9D8B030D-6E8A-4147-A177-3AD203B41FA5}">
                      <a16:colId xmlns:a16="http://schemas.microsoft.com/office/drawing/2014/main" val="4213543343"/>
                    </a:ext>
                  </a:extLst>
                </a:gridCol>
                <a:gridCol w="3714044">
                  <a:extLst>
                    <a:ext uri="{9D8B030D-6E8A-4147-A177-3AD203B41FA5}">
                      <a16:colId xmlns:a16="http://schemas.microsoft.com/office/drawing/2014/main" val="3034820563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3149557703"/>
                    </a:ext>
                  </a:extLst>
                </a:gridCol>
                <a:gridCol w="1962906">
                  <a:extLst>
                    <a:ext uri="{9D8B030D-6E8A-4147-A177-3AD203B41FA5}">
                      <a16:colId xmlns:a16="http://schemas.microsoft.com/office/drawing/2014/main" val="2305277302"/>
                    </a:ext>
                  </a:extLst>
                </a:gridCol>
              </a:tblGrid>
              <a:tr h="4489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SALES</a:t>
                      </a:r>
                      <a:endParaRPr lang="es-ES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36" marR="48336" marT="0" marB="0"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EVENTS</a:t>
                      </a:r>
                      <a:endParaRPr lang="es-ES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36" marR="48336" marT="0" marB="0" anchor="ctr">
                    <a:lnT w="12700" cmpd="sng">
                      <a:noFill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36" marR="483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kern="100" dirty="0">
                          <a:solidFill>
                            <a:sysClr val="windowText" lastClr="000000"/>
                          </a:solidFill>
                          <a:effectLst/>
                        </a:rPr>
                        <a:t>OTHER</a:t>
                      </a:r>
                      <a:endParaRPr lang="es-ES" sz="1800" kern="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336" marR="48336" marT="0" marB="0" anchor="ctr">
                    <a:lnR w="12700" cmpd="sng">
                      <a:noFill/>
                    </a:lnR>
                    <a:lnT w="12700" cmpd="sng">
                      <a:noFill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512784"/>
                  </a:ext>
                </a:extLst>
              </a:tr>
              <a:tr h="4702156"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Donated food or gifts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Theatre/dance/movie tickets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Stickers/badges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T-shirts, pens and bags with the logo /name of the association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Lanterns and rosaries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Crafts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Branded merchandise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Virtual cakes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Cakes/biscuits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Recipes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Second-hand clothing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Christmas cards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Fabric/stitching</a:t>
                      </a:r>
                    </a:p>
                    <a:p>
                      <a:pPr marL="180975" lvl="0" indent="-180975">
                        <a:lnSpc>
                          <a:spcPct val="100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b="0" kern="100" dirty="0">
                          <a:solidFill>
                            <a:schemeClr val="tx1"/>
                          </a:solidFill>
                          <a:effectLst/>
                        </a:rPr>
                        <a:t>Candles</a:t>
                      </a:r>
                    </a:p>
                  </a:txBody>
                  <a:tcPr marL="137160" marR="137160" marT="137160" marB="137160">
                    <a:lnL w="12700" cmpd="sng">
                      <a:noFill/>
                    </a:lnL>
                    <a:lnB w="127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Solidarity banquet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Bingo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Award </a:t>
                      </a:r>
                      <a:r>
                        <a:rPr lang="en-US" sz="1500" kern="100" dirty="0" err="1">
                          <a:effectLst/>
                        </a:rPr>
                        <a:t>ceremonie</a:t>
                      </a:r>
                      <a:endParaRPr lang="en-US" sz="1500" kern="100" dirty="0">
                        <a:effectLst/>
                      </a:endParaRP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Cocktail party/exhibition/art sale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Music concert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Face-to-face or virtual benefit concert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Fashion show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Sporting event with sponsors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Exhibition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International food fair, typical dishes of the country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Marathon, walkathon 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Organizing a meal/dance and selling table places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4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endParaRPr lang="es-ES" sz="1500" kern="100" dirty="0">
                        <a:effectLst/>
                      </a:endParaRPr>
                    </a:p>
                  </a:txBody>
                  <a:tcPr marL="137160" marR="137160" marT="137160" marB="137160">
                    <a:lnB w="127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500" kern="100" dirty="0">
                          <a:effectLst/>
                        </a:rPr>
                        <a:t>Cooking or pastry contest with the sponsorship of as many private firms as possible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500" kern="100" dirty="0">
                          <a:effectLst/>
                        </a:rPr>
                        <a:t>Recital of poems and songs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500" kern="100" dirty="0">
                          <a:effectLst/>
                        </a:rPr>
                        <a:t>Raffle/lottery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500" kern="100" dirty="0">
                          <a:effectLst/>
                        </a:rPr>
                        <a:t>Auction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500" kern="100" dirty="0">
                          <a:effectLst/>
                        </a:rPr>
                        <a:t>Cultural evening</a:t>
                      </a:r>
                    </a:p>
                    <a:p>
                      <a:pPr marL="180975" marR="0" lvl="0" indent="-18097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lang="en-US" sz="1500" kern="100" dirty="0">
                          <a:effectLst/>
                        </a:rPr>
                        <a:t>Sponsored movie premiere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Pts val="1000"/>
                        <a:buFont typeface="Symbol" panose="05050102010706020507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endParaRPr lang="es-ES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7160" marR="137160" marT="137160" marB="137160">
                    <a:lnB w="127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Collections during mass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Printing and selling calendars with various photographs</a:t>
                      </a:r>
                    </a:p>
                    <a:p>
                      <a:pPr marL="180975" lvl="0" indent="-180975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500" kern="100" dirty="0">
                          <a:effectLst/>
                        </a:rPr>
                        <a:t>Car wash</a:t>
                      </a:r>
                      <a:r>
                        <a:rPr lang="es-ES" sz="1500" kern="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5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500" b="1" i="1" kern="1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ANYTHING ELSE YOU CAN THINK OF!</a:t>
                      </a:r>
                    </a:p>
                  </a:txBody>
                  <a:tcPr marL="137160" marR="137160" marT="137160" marB="137160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76827"/>
                  </a:ext>
                </a:extLst>
              </a:tr>
            </a:tbl>
          </a:graphicData>
        </a:graphic>
      </p:graphicFrame>
      <p:grpSp>
        <p:nvGrpSpPr>
          <p:cNvPr id="2" name="Groupe 1">
            <a:extLst>
              <a:ext uri="{FF2B5EF4-FFF2-40B4-BE49-F238E27FC236}">
                <a16:creationId xmlns:a16="http://schemas.microsoft.com/office/drawing/2014/main" id="{49BDF2F9-C86A-3B59-48C0-D30180DE4C0C}"/>
              </a:ext>
            </a:extLst>
          </p:cNvPr>
          <p:cNvGrpSpPr/>
          <p:nvPr/>
        </p:nvGrpSpPr>
        <p:grpSpPr>
          <a:xfrm>
            <a:off x="8573758" y="184666"/>
            <a:ext cx="3383058" cy="828258"/>
            <a:chOff x="8573758" y="184666"/>
            <a:chExt cx="3383058" cy="828258"/>
          </a:xfrm>
        </p:grpSpPr>
        <p:pic>
          <p:nvPicPr>
            <p:cNvPr id="3" name="Image 6">
              <a:extLst>
                <a:ext uri="{FF2B5EF4-FFF2-40B4-BE49-F238E27FC236}">
                  <a16:creationId xmlns:a16="http://schemas.microsoft.com/office/drawing/2014/main" id="{60E2FE37-33C0-910D-5BB0-3B94DC20FB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DFCFA"/>
                </a:clrFrom>
                <a:clrTo>
                  <a:srgbClr val="FDFC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5554" y="184666"/>
              <a:ext cx="871262" cy="828258"/>
            </a:xfrm>
            <a:prstGeom prst="rect">
              <a:avLst/>
            </a:prstGeom>
          </p:spPr>
        </p:pic>
        <p:sp>
          <p:nvSpPr>
            <p:cNvPr id="4" name="CuadroTexto 6">
              <a:extLst>
                <a:ext uri="{FF2B5EF4-FFF2-40B4-BE49-F238E27FC236}">
                  <a16:creationId xmlns:a16="http://schemas.microsoft.com/office/drawing/2014/main" id="{BB9114A1-859A-4878-D3C9-9EB5770B8E42}"/>
                </a:ext>
              </a:extLst>
            </p:cNvPr>
            <p:cNvSpPr txBox="1"/>
            <p:nvPr/>
          </p:nvSpPr>
          <p:spPr>
            <a:xfrm>
              <a:off x="8573758" y="283523"/>
              <a:ext cx="24358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1600" b="1" i="1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Fundraising</a:t>
              </a:r>
              <a:endParaRPr lang="es-ES" sz="1600" i="1" dirty="0"/>
            </a:p>
          </p:txBody>
        </p:sp>
        <p:cxnSp>
          <p:nvCxnSpPr>
            <p:cNvPr id="5" name="Conector recto 7">
              <a:extLst>
                <a:ext uri="{FF2B5EF4-FFF2-40B4-BE49-F238E27FC236}">
                  <a16:creationId xmlns:a16="http://schemas.microsoft.com/office/drawing/2014/main" id="{00BC8E5A-887E-5454-66FC-461C0865F54C}"/>
                </a:ext>
              </a:extLst>
            </p:cNvPr>
            <p:cNvCxnSpPr>
              <a:cxnSpLocks/>
            </p:cNvCxnSpPr>
            <p:nvPr/>
          </p:nvCxnSpPr>
          <p:spPr>
            <a:xfrm>
              <a:off x="9734540" y="677818"/>
              <a:ext cx="1188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19955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020CA2A6-1E0F-ECC3-99BC-75A426C26848}"/>
              </a:ext>
            </a:extLst>
          </p:cNvPr>
          <p:cNvSpPr txBox="1">
            <a:spLocks/>
          </p:cNvSpPr>
          <p:nvPr/>
        </p:nvSpPr>
        <p:spPr>
          <a:xfrm>
            <a:off x="897012" y="1281707"/>
            <a:ext cx="10442392" cy="504066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ES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ES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ES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ES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AA39662-D152-C238-07F9-790A6761AA32}"/>
              </a:ext>
            </a:extLst>
          </p:cNvPr>
          <p:cNvSpPr txBox="1"/>
          <p:nvPr/>
        </p:nvSpPr>
        <p:spPr>
          <a:xfrm>
            <a:off x="2368897" y="695718"/>
            <a:ext cx="7092394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  <a:buSzPts val="1300"/>
            </a:pPr>
            <a:r>
              <a:rPr lang="en-US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Sentences that can help you in your fundraising efforts </a:t>
            </a:r>
            <a:endParaRPr lang="es-E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7A370CA-2162-8E67-1602-AA92D361D6EE}"/>
              </a:ext>
            </a:extLst>
          </p:cNvPr>
          <p:cNvSpPr/>
          <p:nvPr/>
        </p:nvSpPr>
        <p:spPr>
          <a:xfrm rot="19297941">
            <a:off x="98446" y="2067429"/>
            <a:ext cx="2837743" cy="12228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2"/>
                </a:solidFill>
                <a:latin typeface="Berlin Sans FB" panose="020E06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help is critical to making this project possible – every little donation counts!”</a:t>
            </a:r>
            <a:endParaRPr lang="es-ES" dirty="0">
              <a:latin typeface="Berlin Sans FB" panose="020E0602020502020306" pitchFamily="34" charset="0"/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D9C43E57-98C3-1B6E-206E-5C1922ADF21E}"/>
              </a:ext>
            </a:extLst>
          </p:cNvPr>
          <p:cNvSpPr/>
          <p:nvPr/>
        </p:nvSpPr>
        <p:spPr>
          <a:xfrm rot="601588">
            <a:off x="9107982" y="3100040"/>
            <a:ext cx="2857500" cy="14382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Aptos Display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“Together we can make a difference – will you join our cause?”</a:t>
            </a:r>
            <a:endParaRPr lang="es-ES" dirty="0">
              <a:solidFill>
                <a:schemeClr val="accent2">
                  <a:lumMod val="50000"/>
                </a:schemeClr>
              </a:solidFill>
              <a:latin typeface="Aptos Display" panose="020B0004020202020204" pitchFamily="34" charset="0"/>
            </a:endParaRPr>
          </a:p>
        </p:txBody>
      </p:sp>
      <p:sp>
        <p:nvSpPr>
          <p:cNvPr id="4" name="Diagrama de flujo: cinta perforada 3">
            <a:extLst>
              <a:ext uri="{FF2B5EF4-FFF2-40B4-BE49-F238E27FC236}">
                <a16:creationId xmlns:a16="http://schemas.microsoft.com/office/drawing/2014/main" id="{6BF77E46-0604-8A13-E374-68AC3671A973}"/>
              </a:ext>
            </a:extLst>
          </p:cNvPr>
          <p:cNvSpPr/>
          <p:nvPr/>
        </p:nvSpPr>
        <p:spPr>
          <a:xfrm rot="21175753">
            <a:off x="290635" y="4693628"/>
            <a:ext cx="2514600" cy="1732817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2"/>
                </a:solidFill>
                <a:latin typeface="Berlin Sans FB Demi" panose="020E0802020502020306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generosity can change lives – make a donation today!”</a:t>
            </a:r>
            <a:endParaRPr lang="es-ES" i="1" dirty="0">
              <a:solidFill>
                <a:schemeClr val="tx2"/>
              </a:solidFill>
              <a:latin typeface="Berlin Sans FB Demi" panose="020E0802020502020306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Bocadillo: ovalado 5">
            <a:extLst>
              <a:ext uri="{FF2B5EF4-FFF2-40B4-BE49-F238E27FC236}">
                <a16:creationId xmlns:a16="http://schemas.microsoft.com/office/drawing/2014/main" id="{41CAA130-9EBF-C437-5C53-457D542A5BE5}"/>
              </a:ext>
            </a:extLst>
          </p:cNvPr>
          <p:cNvSpPr/>
          <p:nvPr/>
        </p:nvSpPr>
        <p:spPr>
          <a:xfrm rot="561135">
            <a:off x="8067007" y="5101331"/>
            <a:ext cx="3517654" cy="1397194"/>
          </a:xfrm>
          <a:prstGeom prst="wedgeEllipseCallou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Clr>
                <a:schemeClr val="accent4"/>
              </a:buClr>
            </a:pPr>
            <a:r>
              <a:rPr lang="en-US" sz="1600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“With your donation, we can bring hope and change to those who need it most – contribute now!”</a:t>
            </a:r>
            <a:endParaRPr lang="es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ágrima 6">
            <a:extLst>
              <a:ext uri="{FF2B5EF4-FFF2-40B4-BE49-F238E27FC236}">
                <a16:creationId xmlns:a16="http://schemas.microsoft.com/office/drawing/2014/main" id="{76CED4B1-989A-22A5-18C6-9E467C0FC9CF}"/>
              </a:ext>
            </a:extLst>
          </p:cNvPr>
          <p:cNvSpPr/>
          <p:nvPr/>
        </p:nvSpPr>
        <p:spPr>
          <a:xfrm>
            <a:off x="2876106" y="5075548"/>
            <a:ext cx="4103126" cy="1397541"/>
          </a:xfrm>
          <a:prstGeom prst="teardrop">
            <a:avLst>
              <a:gd name="adj" fmla="val 20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haroni" panose="02010803020104030203" pitchFamily="2" charset="-79"/>
              </a:rPr>
              <a:t>“</a:t>
            </a:r>
            <a:r>
              <a:rPr lang="en-US" sz="1600" i="1" spc="-10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haroni" panose="02010803020104030203" pitchFamily="2" charset="-79"/>
              </a:rPr>
              <a:t>With your help, we can advance projects that benefit our whole community </a:t>
            </a:r>
            <a:r>
              <a:rPr lang="en-US" sz="1600" i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Aharoni" panose="02010803020104030203" pitchFamily="2" charset="-79"/>
              </a:rPr>
              <a:t>– join our cause!”</a:t>
            </a:r>
            <a:endParaRPr lang="es-ES" sz="1600" dirty="0">
              <a:latin typeface="Comic Sans MS" panose="030F0702030302020204" pitchFamily="66" charset="0"/>
              <a:cs typeface="Aharoni" panose="02010803020104030203" pitchFamily="2" charset="-79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8909A5D9-07C7-C9A1-A52D-2E0DDAD9F123}"/>
              </a:ext>
            </a:extLst>
          </p:cNvPr>
          <p:cNvSpPr/>
          <p:nvPr/>
        </p:nvSpPr>
        <p:spPr>
          <a:xfrm rot="21098682">
            <a:off x="9184510" y="1532499"/>
            <a:ext cx="2740460" cy="11459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“Our goal is to raise funds for a good cause </a:t>
            </a:r>
          </a:p>
          <a:p>
            <a:pPr algn="ctr"/>
            <a:r>
              <a:rPr lang="en-US" sz="1600" i="1" dirty="0">
                <a:solidFill>
                  <a:schemeClr val="tx2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will you help us achieve it?”</a:t>
            </a:r>
            <a:endParaRPr lang="es-ES" sz="1600" dirty="0">
              <a:latin typeface="Comic Sans MS" panose="030F0702030302020204" pitchFamily="66" charset="0"/>
            </a:endParaRPr>
          </a:p>
        </p:txBody>
      </p:sp>
      <p:sp>
        <p:nvSpPr>
          <p:cNvPr id="12" name="Rectángulo: esquinas superiores, una redondeada y la otra cortada 11">
            <a:extLst>
              <a:ext uri="{FF2B5EF4-FFF2-40B4-BE49-F238E27FC236}">
                <a16:creationId xmlns:a16="http://schemas.microsoft.com/office/drawing/2014/main" id="{13398AA7-9766-1C1F-44D2-285E9E3FAF18}"/>
              </a:ext>
            </a:extLst>
          </p:cNvPr>
          <p:cNvSpPr/>
          <p:nvPr/>
        </p:nvSpPr>
        <p:spPr>
          <a:xfrm>
            <a:off x="4279842" y="2995120"/>
            <a:ext cx="2483548" cy="1187316"/>
          </a:xfrm>
          <a:prstGeom prst="snip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donation is an investment in a better future – thank you for being part of this story!”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55DCC3B0-27F6-8D4F-D16A-57D69C7C1FD0}"/>
              </a:ext>
            </a:extLst>
          </p:cNvPr>
          <p:cNvSpPr/>
          <p:nvPr/>
        </p:nvSpPr>
        <p:spPr>
          <a:xfrm rot="854177">
            <a:off x="1704728" y="3030616"/>
            <a:ext cx="2549617" cy="17120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solidarity can change lives – will you help us make it happen?”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22" name="Bocadillo: rectángulo con esquinas redondeadas 21">
            <a:extLst>
              <a:ext uri="{FF2B5EF4-FFF2-40B4-BE49-F238E27FC236}">
                <a16:creationId xmlns:a16="http://schemas.microsoft.com/office/drawing/2014/main" id="{FB9D8417-63EB-8C30-4962-87266E446C5B}"/>
              </a:ext>
            </a:extLst>
          </p:cNvPr>
          <p:cNvSpPr/>
          <p:nvPr/>
        </p:nvSpPr>
        <p:spPr>
          <a:xfrm rot="21099051">
            <a:off x="3264608" y="1622156"/>
            <a:ext cx="2581112" cy="1161455"/>
          </a:xfrm>
          <a:prstGeom prst="wedgeRoundRect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“With your help, we can make this dream a reality – together we are unstoppable!”</a:t>
            </a:r>
            <a:endParaRPr lang="es-ES" sz="1600" i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Pergamino: horizontal 22">
            <a:extLst>
              <a:ext uri="{FF2B5EF4-FFF2-40B4-BE49-F238E27FC236}">
                <a16:creationId xmlns:a16="http://schemas.microsoft.com/office/drawing/2014/main" id="{7F8343F4-E2D2-00A6-4919-FC8A5E130FB5}"/>
              </a:ext>
            </a:extLst>
          </p:cNvPr>
          <p:cNvSpPr/>
          <p:nvPr/>
        </p:nvSpPr>
        <p:spPr>
          <a:xfrm rot="20579667">
            <a:off x="6572882" y="3769553"/>
            <a:ext cx="2727182" cy="1608426"/>
          </a:xfrm>
          <a:prstGeom prst="horizontalScroll">
            <a:avLst/>
          </a:prstGeom>
          <a:gradFill flip="none" rotWithShape="1">
            <a:gsLst>
              <a:gs pos="0">
                <a:srgbClr val="1CCEEC">
                  <a:tint val="66000"/>
                  <a:satMod val="160000"/>
                </a:srgbClr>
              </a:gs>
              <a:gs pos="50000">
                <a:srgbClr val="1CCEEC">
                  <a:tint val="44500"/>
                  <a:satMod val="160000"/>
                </a:srgbClr>
              </a:gs>
              <a:gs pos="100000">
                <a:srgbClr val="1CCEEC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“Every contribution adds up and brings us closer to our goal – we’re counting on you!”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4" name="Rectángulo: esquinas diagonales redondeadas 23">
            <a:extLst>
              <a:ext uri="{FF2B5EF4-FFF2-40B4-BE49-F238E27FC236}">
                <a16:creationId xmlns:a16="http://schemas.microsoft.com/office/drawing/2014/main" id="{4312087D-8F3E-4213-F855-5C29F4F2D6ED}"/>
              </a:ext>
            </a:extLst>
          </p:cNvPr>
          <p:cNvSpPr/>
          <p:nvPr/>
        </p:nvSpPr>
        <p:spPr>
          <a:xfrm rot="848341">
            <a:off x="6050194" y="1702756"/>
            <a:ext cx="3056530" cy="148518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“Your generosity can make a difference in the lives of many people. Join us and let’s transform lives together” </a:t>
            </a:r>
            <a:endParaRPr lang="es-ES" dirty="0"/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684AEC58-20F1-8E6D-7AB4-0265A0ADB9E0}"/>
              </a:ext>
            </a:extLst>
          </p:cNvPr>
          <p:cNvGrpSpPr/>
          <p:nvPr/>
        </p:nvGrpSpPr>
        <p:grpSpPr>
          <a:xfrm>
            <a:off x="8573758" y="184666"/>
            <a:ext cx="3383058" cy="828258"/>
            <a:chOff x="8573758" y="184666"/>
            <a:chExt cx="3383058" cy="828258"/>
          </a:xfrm>
        </p:grpSpPr>
        <p:pic>
          <p:nvPicPr>
            <p:cNvPr id="10" name="Image 6">
              <a:extLst>
                <a:ext uri="{FF2B5EF4-FFF2-40B4-BE49-F238E27FC236}">
                  <a16:creationId xmlns:a16="http://schemas.microsoft.com/office/drawing/2014/main" id="{9DC5D524-062D-EE2E-45B6-C3850C35BDA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DFCFA"/>
                </a:clrFrom>
                <a:clrTo>
                  <a:srgbClr val="FDFC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5554" y="184666"/>
              <a:ext cx="871262" cy="828258"/>
            </a:xfrm>
            <a:prstGeom prst="rect">
              <a:avLst/>
            </a:prstGeom>
          </p:spPr>
        </p:pic>
        <p:sp>
          <p:nvSpPr>
            <p:cNvPr id="11" name="CuadroTexto 6">
              <a:extLst>
                <a:ext uri="{FF2B5EF4-FFF2-40B4-BE49-F238E27FC236}">
                  <a16:creationId xmlns:a16="http://schemas.microsoft.com/office/drawing/2014/main" id="{413C349F-126D-E359-3C9D-EF79FBD7E120}"/>
                </a:ext>
              </a:extLst>
            </p:cNvPr>
            <p:cNvSpPr txBox="1"/>
            <p:nvPr/>
          </p:nvSpPr>
          <p:spPr>
            <a:xfrm>
              <a:off x="8573758" y="283523"/>
              <a:ext cx="24358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1600" b="1" i="1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Fundraising</a:t>
              </a:r>
              <a:endParaRPr lang="es-ES" sz="1600" i="1" dirty="0"/>
            </a:p>
          </p:txBody>
        </p:sp>
        <p:cxnSp>
          <p:nvCxnSpPr>
            <p:cNvPr id="14" name="Conector recto 7">
              <a:extLst>
                <a:ext uri="{FF2B5EF4-FFF2-40B4-BE49-F238E27FC236}">
                  <a16:creationId xmlns:a16="http://schemas.microsoft.com/office/drawing/2014/main" id="{79EC2EDD-7616-0502-F4EA-5CBFC182F920}"/>
                </a:ext>
              </a:extLst>
            </p:cNvPr>
            <p:cNvCxnSpPr>
              <a:cxnSpLocks/>
            </p:cNvCxnSpPr>
            <p:nvPr/>
          </p:nvCxnSpPr>
          <p:spPr>
            <a:xfrm>
              <a:off x="9734540" y="677818"/>
              <a:ext cx="1188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2368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>
            <a:extLst>
              <a:ext uri="{FF2B5EF4-FFF2-40B4-BE49-F238E27FC236}">
                <a16:creationId xmlns:a16="http://schemas.microsoft.com/office/drawing/2014/main" id="{BD03A5B3-5386-C2DF-30B3-C5C28EDCC5D3}"/>
              </a:ext>
            </a:extLst>
          </p:cNvPr>
          <p:cNvSpPr txBox="1"/>
          <p:nvPr/>
        </p:nvSpPr>
        <p:spPr>
          <a:xfrm>
            <a:off x="766763" y="1530350"/>
            <a:ext cx="4806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to discuss in your groups:</a:t>
            </a:r>
            <a:endParaRPr lang="es-ES" sz="24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CBD574C-5B8C-D284-A1D4-F83782D5BE89}"/>
              </a:ext>
            </a:extLst>
          </p:cNvPr>
          <p:cNvSpPr txBox="1"/>
          <p:nvPr/>
        </p:nvSpPr>
        <p:spPr>
          <a:xfrm>
            <a:off x="1518564" y="2292214"/>
            <a:ext cx="7274235" cy="22735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struck you the most in this training reflection?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we need in order to raise funds effectively?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our strengths and weaknesses, our threats and opportunities?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kern="100" spc="-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other forms of fundraising could we try, besides donations? 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statement to encourage donations/contributions. </a:t>
            </a:r>
            <a:endParaRPr lang="fr-B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600"/>
              </a:spcAft>
              <a:buFont typeface="+mj-lt"/>
              <a:buAutoNum type="arabicPeriod"/>
            </a:pPr>
            <a:endParaRPr lang="es-E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592BD4C0-FF38-C252-E37B-9CBBCD0697D6}"/>
              </a:ext>
            </a:extLst>
          </p:cNvPr>
          <p:cNvGrpSpPr/>
          <p:nvPr/>
        </p:nvGrpSpPr>
        <p:grpSpPr>
          <a:xfrm>
            <a:off x="8573758" y="184666"/>
            <a:ext cx="3383058" cy="828258"/>
            <a:chOff x="8573758" y="184666"/>
            <a:chExt cx="3383058" cy="828258"/>
          </a:xfrm>
        </p:grpSpPr>
        <p:pic>
          <p:nvPicPr>
            <p:cNvPr id="3" name="Image 6">
              <a:extLst>
                <a:ext uri="{FF2B5EF4-FFF2-40B4-BE49-F238E27FC236}">
                  <a16:creationId xmlns:a16="http://schemas.microsoft.com/office/drawing/2014/main" id="{D248FF5D-2CC2-6E92-1F16-EF2062A6A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DFCFA"/>
                </a:clrFrom>
                <a:clrTo>
                  <a:srgbClr val="FDFC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5554" y="184666"/>
              <a:ext cx="871262" cy="828258"/>
            </a:xfrm>
            <a:prstGeom prst="rect">
              <a:avLst/>
            </a:prstGeom>
          </p:spPr>
        </p:pic>
        <p:sp>
          <p:nvSpPr>
            <p:cNvPr id="4" name="CuadroTexto 6">
              <a:extLst>
                <a:ext uri="{FF2B5EF4-FFF2-40B4-BE49-F238E27FC236}">
                  <a16:creationId xmlns:a16="http://schemas.microsoft.com/office/drawing/2014/main" id="{9C780715-2E5F-79F1-7BE7-DD9E02C3D71D}"/>
                </a:ext>
              </a:extLst>
            </p:cNvPr>
            <p:cNvSpPr txBox="1"/>
            <p:nvPr/>
          </p:nvSpPr>
          <p:spPr>
            <a:xfrm>
              <a:off x="8573758" y="283523"/>
              <a:ext cx="2435865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fr-FR" sz="1600" b="1" i="1" kern="100" dirty="0" err="1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Fundraising</a:t>
              </a:r>
              <a:endParaRPr lang="es-ES" sz="1600" i="1" dirty="0"/>
            </a:p>
          </p:txBody>
        </p:sp>
        <p:cxnSp>
          <p:nvCxnSpPr>
            <p:cNvPr id="5" name="Conector recto 7">
              <a:extLst>
                <a:ext uri="{FF2B5EF4-FFF2-40B4-BE49-F238E27FC236}">
                  <a16:creationId xmlns:a16="http://schemas.microsoft.com/office/drawing/2014/main" id="{A69F0BAA-7835-B45B-3585-FCD3FEA5A2F9}"/>
                </a:ext>
              </a:extLst>
            </p:cNvPr>
            <p:cNvCxnSpPr>
              <a:cxnSpLocks/>
            </p:cNvCxnSpPr>
            <p:nvPr/>
          </p:nvCxnSpPr>
          <p:spPr>
            <a:xfrm>
              <a:off x="9734540" y="677818"/>
              <a:ext cx="1188000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9950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1238</TotalTime>
  <Words>1251</Words>
  <Application>Microsoft Office PowerPoint</Application>
  <PresentationFormat>Grand écran</PresentationFormat>
  <Paragraphs>119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Aptos Display</vt:lpstr>
      <vt:lpstr>Arial</vt:lpstr>
      <vt:lpstr>Berlin Sans FB</vt:lpstr>
      <vt:lpstr>Berlin Sans FB Demi</vt:lpstr>
      <vt:lpstr>Calibri</vt:lpstr>
      <vt:lpstr>Calibri Light</vt:lpstr>
      <vt:lpstr>Comic Sans MS</vt:lpstr>
      <vt:lpstr>Symbol</vt:lpstr>
      <vt:lpstr>Tema de Office</vt:lpstr>
      <vt:lpstr>Fundraising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Recaudación de Fondos</dc:title>
  <dc:creator>Gloria Benítez</dc:creator>
  <cp:lastModifiedBy>Info AIC</cp:lastModifiedBy>
  <cp:revision>33</cp:revision>
  <dcterms:created xsi:type="dcterms:W3CDTF">2023-12-06T00:11:11Z</dcterms:created>
  <dcterms:modified xsi:type="dcterms:W3CDTF">2024-02-06T12:54:56Z</dcterms:modified>
</cp:coreProperties>
</file>