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handoutMasterIdLst>
    <p:handoutMasterId r:id="rId18"/>
  </p:handoutMasterIdLst>
  <p:sldIdLst>
    <p:sldId id="267" r:id="rId2"/>
    <p:sldId id="257" r:id="rId3"/>
    <p:sldId id="260" r:id="rId4"/>
    <p:sldId id="269" r:id="rId5"/>
    <p:sldId id="276" r:id="rId6"/>
    <p:sldId id="261" r:id="rId7"/>
    <p:sldId id="270" r:id="rId8"/>
    <p:sldId id="262" r:id="rId9"/>
    <p:sldId id="266" r:id="rId10"/>
    <p:sldId id="272" r:id="rId11"/>
    <p:sldId id="264" r:id="rId12"/>
    <p:sldId id="275" r:id="rId13"/>
    <p:sldId id="271" r:id="rId14"/>
    <p:sldId id="268" r:id="rId15"/>
    <p:sldId id="273" r:id="rId1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17"/>
    <p:restoredTop sz="95246"/>
  </p:normalViewPr>
  <p:slideViewPr>
    <p:cSldViewPr snapToGrid="0" snapToObjects="1">
      <p:cViewPr>
        <p:scale>
          <a:sx n="40" d="100"/>
          <a:sy n="40" d="100"/>
        </p:scale>
        <p:origin x="120" y="15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BC61745-62A3-064F-9596-C609BAC38E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85006C-AB25-C945-A754-7863844D03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50FE9-4EAD-8348-870E-F0FB9B8131A6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EAEDC9-D518-3A4A-9298-3D00B2B04A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A1DA30-D599-C94F-AD48-A8CCB8DDDD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B93E1-85FC-E74C-9DC7-235D84499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366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8A5F8-2E02-4BDA-8B81-4247227CF1BE}" type="datetimeFigureOut">
              <a:rPr lang="fr-BE" smtClean="0"/>
              <a:t>03-10-23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EDF2C-7F42-425D-B50C-51231F718F4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309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0F208-9E86-B04D-A818-AEBC0F838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3DA8DA-E1E1-E146-8C64-D22C0B71A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48DF04-DCB1-2848-B705-F6DD2F9C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2CC454-1872-E94C-83B8-74A83EF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3F5C41-57CA-6141-A98E-8E45921D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7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DAF03-9EA2-0E4B-90D7-E899A823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C0C295-8F09-C14E-846C-62D50C11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5A4DE0-E3D6-C547-AF65-C341F969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26B66D-F446-8949-AC91-DCA61D8D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F158E0-E68A-C54D-B0F9-78B16DA0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6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FC6B77-1987-A340-B6C2-FEC0BAFC2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691ECD-B42C-0B4D-BCA3-4D5E5801F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C509A5-F7F1-A14D-9503-8BAB75F54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AABB92-438E-FB4E-9AC1-43D3214C2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9BB95A-EBF9-D54E-B8FC-96C9A216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4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8AE40-AD77-9D40-8941-1C7FA92F1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E97CD-FA51-3B49-9614-104C58DE1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080341-DB8D-3349-A7FF-2BCFF036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A6B948-F419-9E44-9ECD-A0D6EA78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883047-5E42-8A4E-9E8C-A7526157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4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50CAE-742F-B44F-9810-BA5087A5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485AA7-D222-6E4E-98D3-9D33628E3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5DB492-E851-2C4C-91FF-D1F9FDDA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24F6F1-210B-384B-82F2-FEAD31F7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E2D1EF-B828-D74B-A0A3-4B85BEF6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37077-897E-2A44-A3B6-58B8DBE3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85583-9CB7-BB4E-B3BD-BC2198DD8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49C022-5C2E-8B42-ACD3-E03414147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B1E792-BA77-EF48-8BCF-51101598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1A10D8-A436-884D-B3EC-403B1421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63445F-59BF-924C-861B-6C6407FD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5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96543C-4357-7945-95EA-2DC3491D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B14687-04E9-B941-A59E-2CFB6FB93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86C599-11C3-9C43-B3B3-C4946B8FD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4DDD11-0907-B346-9444-380281A6C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24416C3-C4C7-454B-9B9E-2227644CD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99943D8-D6A3-C448-9F75-E4F5BD01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0C435A1-68C0-6F41-BD43-12337404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305D63-9252-8944-AD86-1FFD89C5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78DFE-3DC1-BA4C-889A-DA210C37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17DABE-675B-FF46-A8CA-BA9927F2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947A5E-77C3-1A4D-9024-3480D4E1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889AB1-19C9-224F-863D-9364A9D5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6E8F8F-4F69-7448-9BF8-4D085964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CEA6A3-3D43-CC44-A153-089FB12F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59DCF1-574F-BA45-B825-99C11972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F7E87-9ECA-1642-9E6D-7D6FBFB4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A9DDE-E4A9-3C40-8588-75268A688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159BEA-B81D-F64F-B709-257183C71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0737FB-631F-DD44-8AEA-D452257E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364417-723C-7440-ADD4-17D8AFEB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566D58-ABBE-A84A-A2B4-59B1FD8F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4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22DB2-7560-0742-84CF-1CA18454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621232-16B5-3445-8A13-D11AAD34B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2667E1-05A8-0F4B-871B-5781DAB98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E121C3-0D38-874F-9F62-E2781C604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C2F824-5F11-7646-8D7E-6334FF91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26F82E-7DBD-AE4B-B869-5A22E879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8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7B567D-ECF3-D04F-91CC-C21B2033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1B11E0-C41E-A843-A074-CC461D911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5D4D5D-0E7A-0745-87B1-46F092EBD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424704-9CCE-CF4F-8F3C-79B884107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5B4ACC-9163-0A41-AE11-CF08A9CB1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file:////var/folders/1k/12qkh2f16l320pb8vn2zp7dh0000gn/T/com.microsoft.Word/WebArchiveCopyPasteTempFiles/image-817x350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7EB86D-6183-B447-BE9C-348410CBF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007" y="2802774"/>
            <a:ext cx="11354419" cy="1313980"/>
          </a:xfrm>
        </p:spPr>
        <p:txBody>
          <a:bodyPr>
            <a:normAutofit fontScale="90000"/>
          </a:bodyPr>
          <a:lstStyle/>
          <a:p>
            <a:br>
              <a:rPr lang="fr-FR" sz="4400" b="1" dirty="0"/>
            </a:br>
            <a:r>
              <a:rPr lang="fr-FR" sz="4400" b="1" dirty="0" err="1"/>
              <a:t>Governance</a:t>
            </a:r>
            <a:r>
              <a:rPr lang="fr-FR" sz="4400" b="1" dirty="0"/>
              <a:t> </a:t>
            </a:r>
            <a:r>
              <a:rPr lang="fr-FR" sz="4400" b="1" dirty="0" err="1"/>
              <a:t>within</a:t>
            </a:r>
            <a:r>
              <a:rPr lang="fr-FR" sz="4400" b="1" dirty="0"/>
              <a:t> the </a:t>
            </a:r>
            <a:r>
              <a:rPr lang="fr-FR" sz="4400" b="1" dirty="0" err="1"/>
              <a:t>Executive</a:t>
            </a:r>
            <a:r>
              <a:rPr lang="fr-FR" sz="4400" b="1" dirty="0"/>
              <a:t> </a:t>
            </a:r>
            <a:r>
              <a:rPr lang="fr-FR" sz="4400" b="1" dirty="0" err="1"/>
              <a:t>Boards</a:t>
            </a:r>
            <a:r>
              <a:rPr lang="fr-FR" sz="4400" b="1" dirty="0"/>
              <a:t> </a:t>
            </a:r>
            <a:br>
              <a:rPr lang="fr-FR" sz="4400" b="1" dirty="0"/>
            </a:br>
            <a:r>
              <a:rPr lang="fr-FR" sz="4400" b="1" dirty="0"/>
              <a:t>of associations of the lay </a:t>
            </a:r>
            <a:r>
              <a:rPr lang="fr-FR" sz="4400" b="1" dirty="0" err="1"/>
              <a:t>faithful</a:t>
            </a:r>
            <a:endParaRPr lang="fr-FR" sz="44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431B64-F688-1C4A-A8C8-BE595B38A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07" y="4336283"/>
            <a:ext cx="11482086" cy="2329988"/>
          </a:xfrm>
        </p:spPr>
        <p:txBody>
          <a:bodyPr>
            <a:normAutofit lnSpcReduction="10000"/>
          </a:bodyPr>
          <a:lstStyle/>
          <a:p>
            <a:r>
              <a:rPr lang="fr-BE" sz="4300" i="1" dirty="0">
                <a:solidFill>
                  <a:srgbClr val="C00000"/>
                </a:solidFill>
              </a:rPr>
              <a:t>An </a:t>
            </a:r>
            <a:r>
              <a:rPr lang="fr-BE" sz="4300" i="1" dirty="0" err="1">
                <a:solidFill>
                  <a:srgbClr val="C00000"/>
                </a:solidFill>
              </a:rPr>
              <a:t>ecclesial</a:t>
            </a:r>
            <a:r>
              <a:rPr lang="fr-BE" sz="4300" i="1" dirty="0">
                <a:solidFill>
                  <a:srgbClr val="C00000"/>
                </a:solidFill>
              </a:rPr>
              <a:t> service</a:t>
            </a:r>
          </a:p>
          <a:p>
            <a:pPr algn="r"/>
            <a:endParaRPr lang="fr-BE" sz="2000" i="1" dirty="0"/>
          </a:p>
          <a:p>
            <a:pPr algn="r"/>
            <a:endParaRPr lang="fr-BE" i="1" dirty="0"/>
          </a:p>
          <a:p>
            <a:pPr algn="r"/>
            <a:r>
              <a:rPr lang="fr-BE" b="1" i="1" dirty="0"/>
              <a:t>AIC Training </a:t>
            </a:r>
            <a:r>
              <a:rPr lang="fr-BE" b="1" i="1" dirty="0" err="1"/>
              <a:t>Reflection</a:t>
            </a:r>
            <a:endParaRPr lang="fr-BE" b="1" i="1" dirty="0"/>
          </a:p>
          <a:p>
            <a:pPr algn="r"/>
            <a:r>
              <a:rPr lang="fr-BE" i="1" dirty="0" err="1"/>
              <a:t>October-November</a:t>
            </a:r>
            <a:r>
              <a:rPr lang="fr-BE" i="1" dirty="0"/>
              <a:t> 2023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6B728D-0493-7A47-9C1C-39418D234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60" y="516770"/>
            <a:ext cx="1801286" cy="1711539"/>
          </a:xfrm>
          <a:prstGeom prst="rect">
            <a:avLst/>
          </a:prstGeom>
        </p:spPr>
      </p:pic>
      <p:pic>
        <p:nvPicPr>
          <p:cNvPr id="4" name="Image 3" descr="New website and logo for Vatican’s Dicastery for Laity, Family, Life ...">
            <a:extLst>
              <a:ext uri="{FF2B5EF4-FFF2-40B4-BE49-F238E27FC236}">
                <a16:creationId xmlns:a16="http://schemas.microsoft.com/office/drawing/2014/main" id="{C7BD885D-0B38-366F-E011-D21278851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0" y="518400"/>
            <a:ext cx="3020390" cy="17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00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BFFC3-6052-8C4C-AFF4-E13CCB79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33" y="1778099"/>
            <a:ext cx="11031275" cy="47058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3200" b="1" dirty="0" err="1"/>
              <a:t>Governance</a:t>
            </a:r>
            <a:r>
              <a:rPr lang="fr-FR" sz="3200" b="1" dirty="0"/>
              <a:t> and </a:t>
            </a:r>
            <a:r>
              <a:rPr lang="fr-FR" sz="3200" b="1" dirty="0" err="1">
                <a:solidFill>
                  <a:srgbClr val="C00000"/>
                </a:solidFill>
              </a:rPr>
              <a:t>term</a:t>
            </a:r>
            <a:r>
              <a:rPr lang="fr-FR" sz="3200" b="1" dirty="0">
                <a:solidFill>
                  <a:srgbClr val="C00000"/>
                </a:solidFill>
              </a:rPr>
              <a:t> </a:t>
            </a:r>
            <a:r>
              <a:rPr lang="fr-FR" sz="3200" b="1" dirty="0" err="1">
                <a:solidFill>
                  <a:srgbClr val="C00000"/>
                </a:solidFill>
              </a:rPr>
              <a:t>limits</a:t>
            </a:r>
            <a:endParaRPr lang="fr-FR" sz="3200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1700"/>
              </a:spcBef>
              <a:spcAft>
                <a:spcPts val="1800"/>
              </a:spcAft>
            </a:pPr>
            <a:r>
              <a:rPr lang="en-US" sz="3200" dirty="0"/>
              <a:t> To </a:t>
            </a:r>
            <a:r>
              <a:rPr lang="en-US" sz="3200" b="1" dirty="0"/>
              <a:t>promote</a:t>
            </a:r>
            <a:r>
              <a:rPr lang="en-US" sz="3200" dirty="0"/>
              <a:t> a </a:t>
            </a:r>
            <a:r>
              <a:rPr lang="en-US" sz="3200" b="1" dirty="0"/>
              <a:t>healthy renewal </a:t>
            </a:r>
            <a:r>
              <a:rPr lang="en-US" sz="3200" dirty="0"/>
              <a:t>of governing bodies </a:t>
            </a:r>
            <a:endParaRPr lang="fr-FR" sz="3200" dirty="0"/>
          </a:p>
          <a:p>
            <a:pPr lvl="1">
              <a:lnSpc>
                <a:spcPct val="100000"/>
              </a:lnSpc>
              <a:spcBef>
                <a:spcPts val="1700"/>
              </a:spcBef>
              <a:spcAft>
                <a:spcPts val="1800"/>
              </a:spcAft>
            </a:pPr>
            <a:r>
              <a:rPr lang="fr-FR" sz="3200" dirty="0"/>
              <a:t> To </a:t>
            </a:r>
            <a:r>
              <a:rPr lang="en-US" sz="3200" b="1" dirty="0"/>
              <a:t>prevent</a:t>
            </a:r>
            <a:r>
              <a:rPr lang="en-US" sz="3200" dirty="0"/>
              <a:t> appropriations that have given rise to </a:t>
            </a:r>
            <a:r>
              <a:rPr lang="en-US" sz="3200" b="1" dirty="0"/>
              <a:t>violations</a:t>
            </a:r>
            <a:r>
              <a:rPr lang="en-US" sz="3200" dirty="0"/>
              <a:t> and </a:t>
            </a:r>
            <a:r>
              <a:rPr lang="en-US" sz="3200" b="1" dirty="0"/>
              <a:t>abuses</a:t>
            </a:r>
            <a:r>
              <a:rPr lang="en-US" sz="3200" dirty="0"/>
              <a:t> in the past</a:t>
            </a:r>
            <a:endParaRPr lang="fr-FR" sz="3200" dirty="0"/>
          </a:p>
          <a:p>
            <a:pPr lvl="2">
              <a:lnSpc>
                <a:spcPct val="100000"/>
              </a:lnSpc>
              <a:spcBef>
                <a:spcPts val="17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fr-FR" sz="3000" dirty="0"/>
              <a:t> Changes to the AIC Constitution in </a:t>
            </a:r>
            <a:r>
              <a:rPr lang="fr-FR" sz="3000" dirty="0" err="1"/>
              <a:t>order</a:t>
            </a:r>
            <a:r>
              <a:rPr lang="fr-FR" sz="3000" dirty="0"/>
              <a:t> to </a:t>
            </a:r>
            <a:r>
              <a:rPr lang="fr-FR" sz="3000" dirty="0" err="1"/>
              <a:t>comply</a:t>
            </a:r>
            <a:r>
              <a:rPr lang="fr-FR" sz="3000" dirty="0"/>
              <a:t> </a:t>
            </a:r>
            <a:r>
              <a:rPr lang="fr-FR" sz="3000" dirty="0" err="1"/>
              <a:t>with</a:t>
            </a:r>
            <a:r>
              <a:rPr lang="fr-FR" sz="3000" dirty="0"/>
              <a:t> certain new </a:t>
            </a:r>
            <a:r>
              <a:rPr lang="fr-FR" sz="3000" dirty="0" err="1"/>
              <a:t>requirements</a:t>
            </a:r>
            <a:endParaRPr lang="fr-FR" sz="3000" dirty="0"/>
          </a:p>
          <a:p>
            <a:pPr marL="0" indent="0">
              <a:lnSpc>
                <a:spcPct val="150000"/>
              </a:lnSpc>
              <a:buNone/>
            </a:pPr>
            <a:endParaRPr lang="fr-BE" sz="3200" i="1" dirty="0"/>
          </a:p>
          <a:p>
            <a:pPr marL="457200" lvl="1" indent="0">
              <a:lnSpc>
                <a:spcPct val="100000"/>
              </a:lnSpc>
              <a:buNone/>
            </a:pPr>
            <a:endParaRPr lang="fr-FR" sz="3200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69C73D-4142-8C4D-9C4B-3BADD51916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51" y="274951"/>
            <a:ext cx="1067949" cy="1014740"/>
          </a:xfrm>
          <a:prstGeom prst="rect">
            <a:avLst/>
          </a:prstGeom>
        </p:spPr>
      </p:pic>
      <p:pic>
        <p:nvPicPr>
          <p:cNvPr id="2" name="Image 1" descr="New website and logo for Vatican’s Dicastery for Laity, Family, Life ...">
            <a:extLst>
              <a:ext uri="{FF2B5EF4-FFF2-40B4-BE49-F238E27FC236}">
                <a16:creationId xmlns:a16="http://schemas.microsoft.com/office/drawing/2014/main" id="{075CA391-0BDB-ACF2-DE1C-E6A49348B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93721"/>
            <a:ext cx="2074932" cy="11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33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8F365-405D-5049-96C5-266D8EB4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432" y="582447"/>
            <a:ext cx="2960000" cy="618761"/>
          </a:xfrm>
        </p:spPr>
        <p:txBody>
          <a:bodyPr>
            <a:normAutofit/>
          </a:bodyPr>
          <a:lstStyle/>
          <a:p>
            <a:r>
              <a:rPr lang="fr-FR" sz="3600" b="1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BFFC3-6052-8C4C-AFF4-E13CCB79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93" y="1371723"/>
            <a:ext cx="11476013" cy="53406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We </a:t>
            </a:r>
            <a:r>
              <a:rPr lang="en-US" sz="2400" b="1" dirty="0"/>
              <a:t>plant the seeds </a:t>
            </a:r>
            <a:r>
              <a:rPr lang="en-US" sz="2400" dirty="0"/>
              <a:t>of what will develop when we are no longer around…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It is important to </a:t>
            </a:r>
            <a:r>
              <a:rPr lang="en-US" sz="2400" b="1" dirty="0"/>
              <a:t>learn to withdraw </a:t>
            </a:r>
            <a:r>
              <a:rPr lang="en-US" sz="2400" dirty="0"/>
              <a:t>and to encourage the renewal of teams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It is necessary to </a:t>
            </a:r>
            <a:r>
              <a:rPr lang="en-US" sz="2400" b="1" dirty="0"/>
              <a:t>provide training on governance as an ecclesial service to all AIC volunteers</a:t>
            </a:r>
            <a:r>
              <a:rPr lang="en-US" sz="2400" dirty="0"/>
              <a:t>, taking into account the </a:t>
            </a:r>
            <a:r>
              <a:rPr lang="en-US" sz="2400" b="1" dirty="0"/>
              <a:t>reality of today’s Church:</a:t>
            </a:r>
            <a:endParaRPr lang="fr-FR" sz="2400" dirty="0"/>
          </a:p>
          <a:p>
            <a:pPr marL="1371600" lvl="3" indent="0">
              <a:lnSpc>
                <a:spcPct val="150000"/>
              </a:lnSpc>
              <a:buNone/>
            </a:pPr>
            <a:r>
              <a:rPr lang="fr-FR" sz="2600" dirty="0"/>
              <a:t> -&gt; </a:t>
            </a:r>
            <a:r>
              <a:rPr lang="en-US" sz="2200" dirty="0"/>
              <a:t>so that we can give volunteers responsibilities later</a:t>
            </a:r>
            <a:endParaRPr lang="fr-FR" sz="2200" dirty="0"/>
          </a:p>
          <a:p>
            <a:pPr marL="1371600" lvl="3" indent="0">
              <a:lnSpc>
                <a:spcPct val="150000"/>
              </a:lnSpc>
              <a:buNone/>
            </a:pPr>
            <a:r>
              <a:rPr lang="fr-FR" sz="2200" dirty="0"/>
              <a:t> -&gt;  </a:t>
            </a:r>
            <a:r>
              <a:rPr lang="fr-FR" sz="2200" dirty="0" err="1"/>
              <a:t>so</a:t>
            </a:r>
            <a:r>
              <a:rPr lang="fr-FR" sz="2200" dirty="0"/>
              <a:t> </a:t>
            </a:r>
            <a:r>
              <a:rPr lang="fr-FR" sz="2200" dirty="0" err="1"/>
              <a:t>that</a:t>
            </a:r>
            <a:r>
              <a:rPr lang="fr-FR" sz="2200" dirty="0"/>
              <a:t> </a:t>
            </a:r>
            <a:r>
              <a:rPr lang="fr-FR" sz="2200" dirty="0" err="1"/>
              <a:t>volunteers</a:t>
            </a:r>
            <a:r>
              <a:rPr lang="fr-FR" sz="2200" dirty="0"/>
              <a:t> </a:t>
            </a:r>
            <a:r>
              <a:rPr lang="en-US" sz="2200" dirty="0"/>
              <a:t>contribute to setting up a good Executive Board</a:t>
            </a:r>
            <a:endParaRPr lang="fr-FR" sz="2200" dirty="0"/>
          </a:p>
          <a:p>
            <a:pPr marL="0" lvl="0" indent="0" algn="ctr">
              <a:spcBef>
                <a:spcPts val="4000"/>
              </a:spcBef>
              <a:buNone/>
            </a:pPr>
            <a:r>
              <a:rPr lang="en-US" sz="2600" i="1" dirty="0"/>
              <a:t>We are all invited to </a:t>
            </a:r>
            <a:r>
              <a:rPr lang="en-US" sz="2600" b="1" i="1" dirty="0">
                <a:solidFill>
                  <a:srgbClr val="C00000"/>
                </a:solidFill>
              </a:rPr>
              <a:t>put into practice and pass on the spirit </a:t>
            </a:r>
          </a:p>
          <a:p>
            <a:pPr marL="0" lvl="0" indent="0" algn="ctr">
              <a:spcBef>
                <a:spcPts val="2000"/>
              </a:spcBef>
              <a:buNone/>
            </a:pPr>
            <a:r>
              <a:rPr lang="en-US" sz="2600" b="1" i="1" dirty="0">
                <a:solidFill>
                  <a:srgbClr val="C00000"/>
                </a:solidFill>
              </a:rPr>
              <a:t>of the General Decree</a:t>
            </a:r>
            <a:r>
              <a:rPr lang="en-US" sz="2600" i="1" dirty="0"/>
              <a:t> at </a:t>
            </a:r>
            <a:r>
              <a:rPr lang="en-US" sz="2600" b="1" i="1" dirty="0">
                <a:solidFill>
                  <a:srgbClr val="C00000"/>
                </a:solidFill>
              </a:rPr>
              <a:t>all</a:t>
            </a:r>
            <a:r>
              <a:rPr lang="en-US" sz="2600" i="1" dirty="0"/>
              <a:t> levels of the association!</a:t>
            </a:r>
            <a:endParaRPr lang="fr-FR" sz="2600" i="1" dirty="0"/>
          </a:p>
          <a:p>
            <a:pPr marL="0" lvl="0" indent="0" algn="ctr">
              <a:buNone/>
            </a:pPr>
            <a:endParaRPr lang="fr-FR" sz="3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10013E-B1EF-EC48-B6A2-F0149DCCE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058" y="276432"/>
            <a:ext cx="1067949" cy="101474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AE00746-6CDA-4A47-9EBF-BE61E582D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 descr="New website and logo for Vatican’s Dicastery for Laity, Family, Life ...">
            <a:extLst>
              <a:ext uri="{FF2B5EF4-FFF2-40B4-BE49-F238E27FC236}">
                <a16:creationId xmlns:a16="http://schemas.microsoft.com/office/drawing/2014/main" id="{91F07486-A4E5-698F-7EDC-9F2BA5B2F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93721"/>
            <a:ext cx="2074932" cy="11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48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8F365-405D-5049-96C5-266D8EB4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000" y="839774"/>
            <a:ext cx="2960000" cy="618761"/>
          </a:xfrm>
        </p:spPr>
        <p:txBody>
          <a:bodyPr>
            <a:normAutofit/>
          </a:bodyPr>
          <a:lstStyle/>
          <a:p>
            <a:r>
              <a:rPr lang="fr-FR" sz="3600" b="1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BFFC3-6052-8C4C-AFF4-E13CCB79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61" y="1756986"/>
            <a:ext cx="11679383" cy="3612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Our mission </a:t>
            </a:r>
            <a:r>
              <a:rPr lang="en-US" sz="3200" dirty="0"/>
              <a:t>as Executive Board </a:t>
            </a:r>
          </a:p>
          <a:p>
            <a:pPr marL="0" indent="0" algn="ctr">
              <a:buNone/>
            </a:pPr>
            <a:r>
              <a:rPr lang="en-US" sz="3200" dirty="0"/>
              <a:t>= </a:t>
            </a:r>
            <a:r>
              <a:rPr lang="en-US" sz="3200" b="1" dirty="0">
                <a:solidFill>
                  <a:srgbClr val="C00000"/>
                </a:solidFill>
              </a:rPr>
              <a:t>to prepare for the future 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10013E-B1EF-EC48-B6A2-F0149DCCE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058" y="276431"/>
            <a:ext cx="1067949" cy="101474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AE00746-6CDA-4A47-9EBF-BE61E582D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9" descr="Le spectacle vivant confiné : préparer l'avenir - Coulisses - Orfeo">
            <a:extLst>
              <a:ext uri="{FF2B5EF4-FFF2-40B4-BE49-F238E27FC236}">
                <a16:creationId xmlns:a16="http://schemas.microsoft.com/office/drawing/2014/main" id="{111B821F-9EF0-3640-B4E1-B70FE115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01" y="3388010"/>
            <a:ext cx="6195126" cy="265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New website and logo for Vatican’s Dicastery for Laity, Family, Life ...">
            <a:extLst>
              <a:ext uri="{FF2B5EF4-FFF2-40B4-BE49-F238E27FC236}">
                <a16:creationId xmlns:a16="http://schemas.microsoft.com/office/drawing/2014/main" id="{D0AA0246-114E-31EF-DFFA-8433930E1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93721"/>
            <a:ext cx="2074932" cy="11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23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20D3FA0-9C39-E64E-B74A-2547585A4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51" y="274559"/>
            <a:ext cx="1067949" cy="10147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905A14-466A-C441-B6A5-C3E0705E87DA}"/>
              </a:ext>
            </a:extLst>
          </p:cNvPr>
          <p:cNvSpPr/>
          <p:nvPr/>
        </p:nvSpPr>
        <p:spPr>
          <a:xfrm>
            <a:off x="349886" y="1424739"/>
            <a:ext cx="11617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600"/>
              </a:spcBef>
            </a:pPr>
            <a:r>
              <a:rPr lang="fr-FR" sz="3200" b="1" dirty="0"/>
              <a:t>As lay people, </a:t>
            </a:r>
            <a:r>
              <a:rPr lang="fr-FR" sz="3200" b="1" dirty="0" err="1"/>
              <a:t>we</a:t>
            </a:r>
            <a:r>
              <a:rPr lang="fr-FR" sz="3200" b="1" dirty="0"/>
              <a:t> have a crucial </a:t>
            </a:r>
            <a:r>
              <a:rPr lang="fr-FR" sz="3200" b="1" dirty="0" err="1"/>
              <a:t>role</a:t>
            </a:r>
            <a:r>
              <a:rPr lang="fr-FR" sz="3200" b="1" dirty="0"/>
              <a:t> </a:t>
            </a:r>
            <a:r>
              <a:rPr lang="fr-FR" sz="3200" b="1" dirty="0" err="1"/>
              <a:t>within</a:t>
            </a:r>
            <a:r>
              <a:rPr lang="fr-FR" sz="3200" b="1" dirty="0"/>
              <a:t> the Church!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984E1A-1F20-5F49-B0E5-274197C036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94488"/>
            <a:ext cx="4807527" cy="4663511"/>
          </a:xfrm>
          <a:prstGeom prst="rect">
            <a:avLst/>
          </a:prstGeom>
        </p:spPr>
      </p:pic>
      <p:sp>
        <p:nvSpPr>
          <p:cNvPr id="10" name="Zone de texte 3">
            <a:extLst>
              <a:ext uri="{FF2B5EF4-FFF2-40B4-BE49-F238E27FC236}">
                <a16:creationId xmlns:a16="http://schemas.microsoft.com/office/drawing/2014/main" id="{AD1A556B-92B5-9F42-BAD2-D5B9D55C0A3C}"/>
              </a:ext>
            </a:extLst>
          </p:cNvPr>
          <p:cNvSpPr txBox="1"/>
          <p:nvPr/>
        </p:nvSpPr>
        <p:spPr>
          <a:xfrm>
            <a:off x="5077326" y="2538460"/>
            <a:ext cx="6889680" cy="390390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work done by lay people is enormous, especially since Vatican II”</a:t>
            </a:r>
          </a:p>
          <a:p>
            <a:pPr>
              <a:spcAft>
                <a:spcPts val="0"/>
              </a:spcAft>
            </a:pPr>
            <a:endParaRPr lang="en-US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“Without lay people, there would be no Church today! They are the ones who make it progress, who drive forward the development of social and educational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>
              <a:spcAft>
                <a:spcPts val="0"/>
              </a:spcAft>
            </a:pPr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fr-F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Cardinal Farrell</a:t>
            </a:r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r">
              <a:spcAft>
                <a:spcPts val="12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Prefect of the Dicastery for Laity, Family and Life,</a:t>
            </a:r>
          </a:p>
          <a:p>
            <a:pPr algn="r">
              <a:spcAft>
                <a:spcPts val="12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Vatican, 16</a:t>
            </a:r>
            <a:r>
              <a:rPr lang="en-US" sz="2000" i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September 2021 </a:t>
            </a:r>
          </a:p>
          <a:p>
            <a:pPr algn="r">
              <a:spcAft>
                <a:spcPts val="1200"/>
              </a:spcAft>
            </a:pPr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 descr="New website and logo for Vatican’s Dicastery for Laity, Family, Life ...">
            <a:extLst>
              <a:ext uri="{FF2B5EF4-FFF2-40B4-BE49-F238E27FC236}">
                <a16:creationId xmlns:a16="http://schemas.microsoft.com/office/drawing/2014/main" id="{D5A4BE6F-2B20-6E48-AD1E-ECDDEFCEF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93721"/>
            <a:ext cx="2074932" cy="11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76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8F365-405D-5049-96C5-266D8EB4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894" y="1266040"/>
            <a:ext cx="7206343" cy="61876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Questions to discuss in your groups</a:t>
            </a:r>
            <a:endParaRPr lang="fr-FR" sz="32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BFFC3-6052-8C4C-AFF4-E13CCB79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277" y="2299854"/>
            <a:ext cx="10418190" cy="3588327"/>
          </a:xfrm>
        </p:spPr>
        <p:txBody>
          <a:bodyPr>
            <a:no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arenR"/>
            </a:pPr>
            <a:r>
              <a:rPr lang="en-US" dirty="0">
                <a:ea typeface="Batang" panose="02030600000101010101" pitchFamily="18" charset="-127"/>
                <a:cs typeface="Al Bayan Plain" pitchFamily="2" charset="-78"/>
              </a:rPr>
              <a:t>What caught your attention the most? 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arenR"/>
            </a:pPr>
            <a:r>
              <a:rPr lang="en-US" dirty="0">
                <a:ea typeface="Batang" panose="02030600000101010101" pitchFamily="18" charset="-127"/>
                <a:cs typeface="Al Bayan Plain" pitchFamily="2" charset="-78"/>
              </a:rPr>
              <a:t>What are the main challenges related to governance in your group/association?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arenR"/>
            </a:pPr>
            <a:r>
              <a:rPr lang="en-US" dirty="0">
                <a:ea typeface="Batang" panose="02030600000101010101" pitchFamily="18" charset="-127"/>
                <a:cs typeface="Al Bayan Plain" pitchFamily="2" charset="-78"/>
              </a:rPr>
              <a:t>What training in good governance do you offer to your association’s volunteers? </a:t>
            </a:r>
            <a:endParaRPr lang="fr-FR" dirty="0">
              <a:ea typeface="Batang" panose="02030600000101010101" pitchFamily="18" charset="-127"/>
              <a:cs typeface="Al Bayan Plain" pitchFamily="2" charset="-78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614F61-4510-CE49-9382-93C2E7457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51" y="274951"/>
            <a:ext cx="1067949" cy="1014740"/>
          </a:xfrm>
          <a:prstGeom prst="rect">
            <a:avLst/>
          </a:prstGeom>
        </p:spPr>
      </p:pic>
      <p:pic>
        <p:nvPicPr>
          <p:cNvPr id="4" name="Image 3" descr="New website and logo for Vatican’s Dicastery for Laity, Family, Life ...">
            <a:extLst>
              <a:ext uri="{FF2B5EF4-FFF2-40B4-BE49-F238E27FC236}">
                <a16:creationId xmlns:a16="http://schemas.microsoft.com/office/drawing/2014/main" id="{3AA29992-9B0F-7E3E-5B9A-F7BC4FBE8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93721"/>
            <a:ext cx="2074932" cy="11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51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BFFC3-6052-8C4C-AFF4-E13CCB79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519" y="2161313"/>
            <a:ext cx="9925538" cy="4419600"/>
          </a:xfrm>
        </p:spPr>
        <p:txBody>
          <a:bodyPr>
            <a:noAutofit/>
          </a:bodyPr>
          <a:lstStyle/>
          <a:p>
            <a:pPr marL="457200" indent="-457200" algn="just">
              <a:spcAft>
                <a:spcPts val="1200"/>
              </a:spcAft>
              <a:buFont typeface="+mj-lt"/>
              <a:buAutoNum type="arabicParenR" startAt="4"/>
            </a:pPr>
            <a:r>
              <a:rPr lang="en-US" dirty="0">
                <a:ea typeface="Batang" panose="02030600000101010101" pitchFamily="18" charset="-127"/>
                <a:cs typeface="Al Bayan Plain" pitchFamily="2" charset="-78"/>
              </a:rPr>
              <a:t>How can we ensure that employees of AIC associations work in decent conditions? If necessary, what can we do to improve their working conditions?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arenR" startAt="4"/>
            </a:pPr>
            <a:r>
              <a:rPr lang="en-US" dirty="0">
                <a:ea typeface="Batang" panose="02030600000101010101" pitchFamily="18" charset="-127"/>
                <a:cs typeface="Al Bayan Plain" pitchFamily="2" charset="-78"/>
              </a:rPr>
              <a:t>What more could we do to spread the spirit of the General Decree within our association and encourage the renewal of leaders within our teams as requested by the Dicastery? </a:t>
            </a:r>
            <a:r>
              <a:rPr lang="fr-FR" dirty="0">
                <a:ea typeface="Batang" panose="02030600000101010101" pitchFamily="18" charset="-127"/>
                <a:cs typeface="Al Bayan Plain" pitchFamily="2" charset="-78"/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614F61-4510-CE49-9382-93C2E7457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51" y="277087"/>
            <a:ext cx="1067949" cy="101474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317976F-8A2E-D648-8E49-933503198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894" y="1266040"/>
            <a:ext cx="7206343" cy="61876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Questions to discuss in your groups</a:t>
            </a:r>
            <a:endParaRPr lang="fr-FR" sz="3200" dirty="0">
              <a:latin typeface="+mn-lt"/>
            </a:endParaRPr>
          </a:p>
        </p:txBody>
      </p:sp>
      <p:pic>
        <p:nvPicPr>
          <p:cNvPr id="2" name="Image 1" descr="New website and logo for Vatican’s Dicastery for Laity, Family, Life ...">
            <a:extLst>
              <a:ext uri="{FF2B5EF4-FFF2-40B4-BE49-F238E27FC236}">
                <a16:creationId xmlns:a16="http://schemas.microsoft.com/office/drawing/2014/main" id="{44621559-1607-872C-50AA-1292F5A9E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93721"/>
            <a:ext cx="2074932" cy="11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19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ew website and logo for Vatican’s Dicastery for Laity, Family, Life ...">
            <a:extLst>
              <a:ext uri="{FF2B5EF4-FFF2-40B4-BE49-F238E27FC236}">
                <a16:creationId xmlns:a16="http://schemas.microsoft.com/office/drawing/2014/main" id="{7270415E-3A86-7155-C2F4-116AF9968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1" y="5420938"/>
            <a:ext cx="2333528" cy="13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118F365-405D-5049-96C5-266D8EB4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26" y="0"/>
            <a:ext cx="5678563" cy="814209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err="1"/>
              <a:t>Context</a:t>
            </a:r>
            <a:endParaRPr lang="fr-FR" sz="3200" b="1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D29A05E-098C-9F40-823F-4BCCD775C281}"/>
              </a:ext>
            </a:extLst>
          </p:cNvPr>
          <p:cNvSpPr txBox="1">
            <a:spLocks/>
          </p:cNvSpPr>
          <p:nvPr/>
        </p:nvSpPr>
        <p:spPr>
          <a:xfrm>
            <a:off x="0" y="778225"/>
            <a:ext cx="6324605" cy="4642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b="1" dirty="0"/>
              <a:t>Allegations of abuse of power </a:t>
            </a:r>
            <a:r>
              <a:rPr lang="en-US" sz="2400" dirty="0"/>
              <a:t>were brought to the attention of the Dicastery for Laity, Family and Life </a:t>
            </a:r>
            <a:endParaRPr lang="fr-FR" sz="2400" dirty="0"/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fr-FR" sz="2400" dirty="0"/>
              <a:t>June 2021: New </a:t>
            </a:r>
            <a:r>
              <a:rPr lang="fr-FR" sz="2400" b="1" dirty="0"/>
              <a:t>General </a:t>
            </a:r>
            <a:r>
              <a:rPr lang="fr-FR" sz="2400" b="1" dirty="0" err="1"/>
              <a:t>Decree</a:t>
            </a:r>
            <a:r>
              <a:rPr lang="fr-FR" sz="2400" b="1" dirty="0"/>
              <a:t> </a:t>
            </a:r>
            <a:r>
              <a:rPr lang="fr-FR" sz="2400" dirty="0" err="1"/>
              <a:t>aiming</a:t>
            </a:r>
            <a:r>
              <a:rPr lang="fr-FR" sz="2400" dirty="0"/>
              <a:t> to </a:t>
            </a:r>
            <a:r>
              <a:rPr lang="fr-FR" sz="2400" dirty="0" err="1"/>
              <a:t>promote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C00000"/>
                </a:solidFill>
              </a:rPr>
              <a:t>renewal</a:t>
            </a:r>
            <a:r>
              <a:rPr lang="fr-FR" sz="2400" dirty="0"/>
              <a:t> </a:t>
            </a:r>
            <a:r>
              <a:rPr lang="fr-FR" sz="2400" dirty="0" err="1"/>
              <a:t>within</a:t>
            </a:r>
            <a:r>
              <a:rPr lang="fr-FR" sz="2400" dirty="0"/>
              <a:t> </a:t>
            </a:r>
            <a:r>
              <a:rPr lang="fr-FR" sz="2400" dirty="0" err="1"/>
              <a:t>Executive</a:t>
            </a:r>
            <a:r>
              <a:rPr lang="fr-FR" sz="2400" dirty="0"/>
              <a:t> </a:t>
            </a:r>
            <a:r>
              <a:rPr lang="fr-FR" sz="2400" dirty="0" err="1"/>
              <a:t>Boards</a:t>
            </a:r>
            <a:endParaRPr lang="fr-FR" sz="2400" dirty="0"/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itchFamily="2" charset="2"/>
              <a:buChar char="§"/>
            </a:pPr>
            <a:r>
              <a:rPr lang="fr-BE" sz="2400" dirty="0" err="1"/>
              <a:t>September</a:t>
            </a:r>
            <a:r>
              <a:rPr lang="fr-BE" sz="2400" dirty="0"/>
              <a:t> 2021:</a:t>
            </a:r>
            <a:r>
              <a:rPr lang="fr-BE" sz="2400" b="1" dirty="0"/>
              <a:t> Symposium</a:t>
            </a:r>
            <a:r>
              <a:rPr lang="fr-FR" sz="2400" dirty="0"/>
              <a:t> </a:t>
            </a:r>
            <a:r>
              <a:rPr lang="en-US" sz="2400" i="1" dirty="0"/>
              <a:t>“The </a:t>
            </a:r>
            <a:r>
              <a:rPr lang="en-US" sz="2400" i="1" dirty="0">
                <a:solidFill>
                  <a:srgbClr val="C00000"/>
                </a:solidFill>
              </a:rPr>
              <a:t>responsibility</a:t>
            </a:r>
            <a:r>
              <a:rPr lang="en-US" sz="2400" i="1" dirty="0"/>
              <a:t> of governance within lay associations. An </a:t>
            </a:r>
            <a:r>
              <a:rPr lang="en-US" sz="2400" i="1" dirty="0">
                <a:solidFill>
                  <a:srgbClr val="C00000"/>
                </a:solidFill>
              </a:rPr>
              <a:t>ecclesial service</a:t>
            </a:r>
            <a:r>
              <a:rPr lang="en-US" sz="2400" i="1" dirty="0"/>
              <a:t>”</a:t>
            </a:r>
            <a:endParaRPr lang="fr-FR" sz="2400" i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An opportunity for reflection within AIC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on the exercise of authority from an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ecclesial perspective</a:t>
            </a:r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F088716-DE5A-4844-876D-3B0AF4765A07}"/>
              </a:ext>
            </a:extLst>
          </p:cNvPr>
          <p:cNvSpPr txBox="1"/>
          <p:nvPr/>
        </p:nvSpPr>
        <p:spPr>
          <a:xfrm>
            <a:off x="3864890" y="6209803"/>
            <a:ext cx="2580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Vatican, 16/09/2021</a:t>
            </a:r>
          </a:p>
        </p:txBody>
      </p:sp>
      <p:pic>
        <p:nvPicPr>
          <p:cNvPr id="14" name="Image 13" descr="Le Pape François rencontre les associations internationales de fidèles en salle du Synode, jeudi 16 septembre 2021. ">
            <a:extLst>
              <a:ext uri="{FF2B5EF4-FFF2-40B4-BE49-F238E27FC236}">
                <a16:creationId xmlns:a16="http://schemas.microsoft.com/office/drawing/2014/main" id="{314A5DE6-4C5C-134B-8FD5-F165A3D26C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25" y="3500438"/>
            <a:ext cx="5857874" cy="338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4B78A0C-A01B-154C-8698-6FFA53DA53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5" y="0"/>
            <a:ext cx="1576384" cy="188182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50EF03E-6FDD-7F43-A2B4-266A534A690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/>
          <a:stretch/>
        </p:blipFill>
        <p:spPr bwMode="auto">
          <a:xfrm>
            <a:off x="6324605" y="1881822"/>
            <a:ext cx="1576384" cy="1618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F984E1A-1F20-5F49-B0E5-274197C036E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89" y="0"/>
            <a:ext cx="4386265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1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BFFC3-6052-8C4C-AFF4-E13CCB79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91" y="1692613"/>
            <a:ext cx="11188299" cy="477123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1600"/>
              </a:spcBef>
              <a:buNone/>
            </a:pPr>
            <a:r>
              <a:rPr lang="en-US" sz="3200" b="1" dirty="0"/>
              <a:t>The </a:t>
            </a:r>
            <a:r>
              <a:rPr lang="en-US" sz="3200" b="1" dirty="0">
                <a:solidFill>
                  <a:srgbClr val="C00000"/>
                </a:solidFill>
              </a:rPr>
              <a:t>ecclesial mission </a:t>
            </a:r>
            <a:r>
              <a:rPr lang="en-US" sz="3200" b="1" dirty="0"/>
              <a:t>of lay associations</a:t>
            </a:r>
            <a:endParaRPr lang="fr-FR" sz="3200" b="1" dirty="0"/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fr-FR" sz="3200" dirty="0"/>
              <a:t> To live out </a:t>
            </a:r>
            <a:r>
              <a:rPr lang="fr-FR" sz="3200" dirty="0" err="1"/>
              <a:t>charisms</a:t>
            </a:r>
            <a:r>
              <a:rPr lang="fr-FR" sz="3200" dirty="0"/>
              <a:t> and </a:t>
            </a:r>
            <a:r>
              <a:rPr lang="fr-FR" sz="3200" dirty="0" err="1"/>
              <a:t>make</a:t>
            </a:r>
            <a:r>
              <a:rPr lang="fr-FR" sz="3200" dirty="0"/>
              <a:t> </a:t>
            </a:r>
            <a:r>
              <a:rPr lang="fr-FR" sz="3200" dirty="0" err="1"/>
              <a:t>them</a:t>
            </a:r>
            <a:r>
              <a:rPr lang="fr-FR" sz="3200" dirty="0"/>
              <a:t> </a:t>
            </a:r>
            <a:r>
              <a:rPr lang="fr-FR" sz="3200" dirty="0" err="1"/>
              <a:t>bear</a:t>
            </a:r>
            <a:r>
              <a:rPr lang="fr-FR" sz="3200" dirty="0"/>
              <a:t> fruit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fr-FR" sz="3200" dirty="0"/>
              <a:t> To </a:t>
            </a:r>
            <a:r>
              <a:rPr lang="fr-FR" sz="3200" dirty="0" err="1"/>
              <a:t>be</a:t>
            </a:r>
            <a:r>
              <a:rPr lang="fr-FR" sz="3200" dirty="0"/>
              <a:t> a </a:t>
            </a:r>
            <a:r>
              <a:rPr lang="en-US" sz="3200" dirty="0"/>
              <a:t>missionary force and a presence of prophecy</a:t>
            </a:r>
            <a:r>
              <a:rPr lang="fr-FR" sz="3200" dirty="0"/>
              <a:t> 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fr-FR" sz="3200" dirty="0"/>
              <a:t>To </a:t>
            </a:r>
            <a:r>
              <a:rPr lang="en-US" sz="3200" dirty="0"/>
              <a:t>build the future of the holy faithful people of God</a:t>
            </a:r>
            <a:endParaRPr lang="fr-FR" sz="3200" dirty="0"/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fr-FR" sz="3200" dirty="0"/>
              <a:t> T</a:t>
            </a:r>
            <a:r>
              <a:rPr lang="en-US" sz="3200" dirty="0"/>
              <a:t>o use our gifts to achieve our own objectives and for the good of our members</a:t>
            </a:r>
            <a:endParaRPr lang="fr-BE" sz="3200" dirty="0"/>
          </a:p>
          <a:p>
            <a:pPr lvl="1">
              <a:lnSpc>
                <a:spcPct val="100000"/>
              </a:lnSpc>
              <a:spcAft>
                <a:spcPts val="1200"/>
              </a:spcAft>
            </a:pPr>
            <a:endParaRPr lang="fr-FR" sz="3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7D0DAC-ACEA-CF4F-8E1F-B7FFBB62E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51" y="274951"/>
            <a:ext cx="1067949" cy="1014740"/>
          </a:xfrm>
          <a:prstGeom prst="rect">
            <a:avLst/>
          </a:prstGeom>
        </p:spPr>
      </p:pic>
      <p:pic>
        <p:nvPicPr>
          <p:cNvPr id="2" name="Image 1" descr="New website and logo for Vatican’s Dicastery for Laity, Family, Life ...">
            <a:extLst>
              <a:ext uri="{FF2B5EF4-FFF2-40B4-BE49-F238E27FC236}">
                <a16:creationId xmlns:a16="http://schemas.microsoft.com/office/drawing/2014/main" id="{315C6457-D11F-4E89-C022-9E76E4039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93721"/>
            <a:ext cx="2074932" cy="11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36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BFFC3-6052-8C4C-AFF4-E13CCB79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31" y="1563757"/>
            <a:ext cx="10200734" cy="498281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Governance and </a:t>
            </a:r>
            <a:r>
              <a:rPr lang="en-US" sz="3200" b="1" dirty="0">
                <a:solidFill>
                  <a:srgbClr val="C00000"/>
                </a:solidFill>
              </a:rPr>
              <a:t>the call to serve</a:t>
            </a:r>
            <a:endParaRPr lang="fr-FR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3200" dirty="0"/>
              <a:t> S</a:t>
            </a:r>
            <a:r>
              <a:rPr lang="en-US" sz="3200" dirty="0" err="1"/>
              <a:t>ervants</a:t>
            </a:r>
            <a:r>
              <a:rPr lang="en-US" sz="3200" dirty="0"/>
              <a:t> of the Lord and of our brothers and sisters</a:t>
            </a:r>
            <a:endParaRPr lang="fr-FR" sz="3200" dirty="0"/>
          </a:p>
          <a:p>
            <a:pPr>
              <a:lnSpc>
                <a:spcPct val="150000"/>
              </a:lnSpc>
            </a:pPr>
            <a:r>
              <a:rPr lang="fr-FR" sz="3200" dirty="0"/>
              <a:t> Notion of service: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/>
              <a:t>  </a:t>
            </a:r>
            <a:r>
              <a:rPr lang="fr-FR" sz="3200" dirty="0"/>
              <a:t>Service to the </a:t>
            </a:r>
            <a:r>
              <a:rPr lang="fr-FR" sz="3200" dirty="0" err="1">
                <a:solidFill>
                  <a:srgbClr val="C00000"/>
                </a:solidFill>
              </a:rPr>
              <a:t>person</a:t>
            </a:r>
            <a:endParaRPr lang="fr-FR" sz="3200" dirty="0">
              <a:solidFill>
                <a:srgbClr val="C00000"/>
              </a:solidFill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3200" dirty="0"/>
              <a:t>  Service to the </a:t>
            </a:r>
            <a:r>
              <a:rPr lang="fr-FR" sz="3200" dirty="0" err="1">
                <a:solidFill>
                  <a:srgbClr val="C00000"/>
                </a:solidFill>
              </a:rPr>
              <a:t>charism</a:t>
            </a:r>
            <a:endParaRPr lang="fr-FR" sz="3200" dirty="0">
              <a:solidFill>
                <a:srgbClr val="C00000"/>
              </a:solidFill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3200" dirty="0"/>
              <a:t>  Service to the </a:t>
            </a:r>
            <a:r>
              <a:rPr lang="fr-FR" sz="3200" dirty="0">
                <a:solidFill>
                  <a:srgbClr val="C00000"/>
                </a:solidFill>
              </a:rPr>
              <a:t>mission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6E2EA9-8417-AE47-A931-BECD5F36C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51" y="274951"/>
            <a:ext cx="1067949" cy="1014740"/>
          </a:xfrm>
          <a:prstGeom prst="rect">
            <a:avLst/>
          </a:prstGeom>
        </p:spPr>
      </p:pic>
      <p:pic>
        <p:nvPicPr>
          <p:cNvPr id="4" name="Image 3" descr="New website and logo for Vatican’s Dicastery for Laity, Family, Life ...">
            <a:extLst>
              <a:ext uri="{FF2B5EF4-FFF2-40B4-BE49-F238E27FC236}">
                <a16:creationId xmlns:a16="http://schemas.microsoft.com/office/drawing/2014/main" id="{AFF2B91B-4F75-F6D6-6CA0-508F86964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93721"/>
            <a:ext cx="2074932" cy="11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38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BFFC3-6052-8C4C-AFF4-E13CCB79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07" y="1726050"/>
            <a:ext cx="11416173" cy="478558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Governance</a:t>
            </a:r>
            <a:r>
              <a:rPr lang="en-US" sz="3200" b="1" dirty="0">
                <a:solidFill>
                  <a:srgbClr val="C00000"/>
                </a:solidFill>
              </a:rPr>
              <a:t> at the service of the charism</a:t>
            </a:r>
            <a:endParaRPr lang="fr-FR" sz="3200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fr-FR" sz="3200" dirty="0" err="1"/>
              <a:t>Charism</a:t>
            </a:r>
            <a:r>
              <a:rPr lang="fr-FR" sz="3200" dirty="0"/>
              <a:t> = </a:t>
            </a:r>
            <a:r>
              <a:rPr lang="en-US" sz="3200" b="1" dirty="0"/>
              <a:t>gift inspired by the Holy Spirit</a:t>
            </a:r>
          </a:p>
          <a:p>
            <a:pPr lvl="1">
              <a:lnSpc>
                <a:spcPct val="150000"/>
              </a:lnSpc>
            </a:pPr>
            <a:r>
              <a:rPr lang="fr-FR" sz="3200" dirty="0" err="1"/>
              <a:t>Charism</a:t>
            </a:r>
            <a:r>
              <a:rPr lang="fr-FR" sz="3200" dirty="0"/>
              <a:t> of the </a:t>
            </a:r>
            <a:r>
              <a:rPr lang="fr-FR" sz="3200" dirty="0" err="1"/>
              <a:t>founder</a:t>
            </a:r>
            <a:r>
              <a:rPr lang="fr-FR" sz="3200" dirty="0"/>
              <a:t> -&gt; </a:t>
            </a:r>
            <a:r>
              <a:rPr lang="fr-FR" sz="3200" b="1" dirty="0"/>
              <a:t>collective </a:t>
            </a:r>
            <a:r>
              <a:rPr lang="fr-FR" sz="3200" b="1" dirty="0" err="1"/>
              <a:t>charism</a:t>
            </a:r>
            <a:endParaRPr lang="fr-FR" sz="3200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3200" dirty="0"/>
              <a:t>Members are </a:t>
            </a:r>
            <a:r>
              <a:rPr lang="en-US" sz="3200" b="1" dirty="0"/>
              <a:t>co-responsible guardians </a:t>
            </a:r>
            <a:r>
              <a:rPr lang="en-US" sz="3200" dirty="0"/>
              <a:t>of the charism, constantly lived out and enlivened -&gt; constant process of maturing</a:t>
            </a:r>
            <a:endParaRPr lang="fr-FR" sz="3200" dirty="0"/>
          </a:p>
          <a:p>
            <a:pPr lvl="1">
              <a:lnSpc>
                <a:spcPct val="110000"/>
              </a:lnSpc>
            </a:pPr>
            <a:r>
              <a:rPr lang="fr-FR" sz="3200" dirty="0" err="1"/>
              <a:t>President</a:t>
            </a:r>
            <a:r>
              <a:rPr lang="fr-FR" sz="3200" dirty="0"/>
              <a:t> and </a:t>
            </a:r>
            <a:r>
              <a:rPr lang="fr-FR" sz="3200" dirty="0" err="1"/>
              <a:t>Board</a:t>
            </a:r>
            <a:r>
              <a:rPr lang="fr-FR" sz="3200" dirty="0"/>
              <a:t> </a:t>
            </a:r>
            <a:r>
              <a:rPr lang="fr-FR" sz="3200" dirty="0" err="1"/>
              <a:t>members</a:t>
            </a:r>
            <a:r>
              <a:rPr lang="fr-FR" sz="3200" dirty="0"/>
              <a:t> = </a:t>
            </a:r>
            <a:r>
              <a:rPr lang="en-US" sz="3200" b="1" dirty="0"/>
              <a:t>primary servants </a:t>
            </a:r>
            <a:r>
              <a:rPr lang="en-US" sz="3200" dirty="0"/>
              <a:t>of the collective charism</a:t>
            </a:r>
          </a:p>
          <a:p>
            <a:pPr lvl="1">
              <a:lnSpc>
                <a:spcPct val="110000"/>
              </a:lnSpc>
            </a:pPr>
            <a:r>
              <a:rPr lang="fr-FR" sz="3200" dirty="0"/>
              <a:t>The </a:t>
            </a:r>
            <a:r>
              <a:rPr lang="fr-FR" sz="3200" dirty="0" err="1"/>
              <a:t>charism</a:t>
            </a:r>
            <a:r>
              <a:rPr lang="fr-FR" sz="3200" dirty="0"/>
              <a:t> </a:t>
            </a:r>
            <a:r>
              <a:rPr lang="fr-FR" sz="3200" dirty="0" err="1"/>
              <a:t>should</a:t>
            </a:r>
            <a:r>
              <a:rPr lang="fr-FR" sz="3200" dirty="0"/>
              <a:t>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b="1" dirty="0" err="1"/>
              <a:t>passed</a:t>
            </a:r>
            <a:r>
              <a:rPr lang="fr-FR" sz="3200" b="1" dirty="0"/>
              <a:t> on </a:t>
            </a:r>
            <a:r>
              <a:rPr lang="fr-FR" sz="3200" dirty="0"/>
              <a:t>(</a:t>
            </a:r>
            <a:r>
              <a:rPr lang="fr-FR" sz="3200" dirty="0" err="1"/>
              <a:t>prayer</a:t>
            </a:r>
            <a:r>
              <a:rPr lang="fr-FR" sz="3200" dirty="0"/>
              <a:t>, </a:t>
            </a:r>
            <a:r>
              <a:rPr lang="fr-FR" sz="3200" dirty="0" err="1"/>
              <a:t>statutes</a:t>
            </a:r>
            <a:r>
              <a:rPr lang="fr-FR" sz="3200" dirty="0"/>
              <a:t>, </a:t>
            </a:r>
            <a:r>
              <a:rPr lang="fr-FR" sz="3200" dirty="0" err="1"/>
              <a:t>Jesus</a:t>
            </a:r>
            <a:r>
              <a:rPr lang="fr-FR" sz="3200" dirty="0"/>
              <a:t> at the centre)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B81FB1-FB03-1F45-9290-EC1186A98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51" y="274951"/>
            <a:ext cx="1067949" cy="1014740"/>
          </a:xfrm>
          <a:prstGeom prst="rect">
            <a:avLst/>
          </a:prstGeom>
        </p:spPr>
      </p:pic>
      <p:pic>
        <p:nvPicPr>
          <p:cNvPr id="2" name="Image 1" descr="New website and logo for Vatican’s Dicastery for Laity, Family, Life ...">
            <a:extLst>
              <a:ext uri="{FF2B5EF4-FFF2-40B4-BE49-F238E27FC236}">
                <a16:creationId xmlns:a16="http://schemas.microsoft.com/office/drawing/2014/main" id="{67147B49-4347-0ACD-7181-59C40B8A4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93721"/>
            <a:ext cx="2074932" cy="11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69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BFFC3-6052-8C4C-AFF4-E13CCB79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75" y="1830717"/>
            <a:ext cx="10925152" cy="45819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Governance</a:t>
            </a:r>
            <a:r>
              <a:rPr lang="en-US" sz="3200" b="1" dirty="0">
                <a:solidFill>
                  <a:srgbClr val="C00000"/>
                </a:solidFill>
              </a:rPr>
              <a:t> at the service of the charism</a:t>
            </a:r>
            <a:endParaRPr lang="fr-FR" sz="3200" b="1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fr-FR" i="1" dirty="0"/>
          </a:p>
          <a:p>
            <a:pPr marL="3200400" lvl="7" indent="0">
              <a:lnSpc>
                <a:spcPct val="150000"/>
              </a:lnSpc>
              <a:buNone/>
            </a:pPr>
            <a:r>
              <a:rPr lang="en-US" sz="2600" i="1" dirty="0"/>
              <a:t>“Each one, where he or she is placed by the Lord, is called to make [the gifts received for the good of the Church] grow and bear fruit, confident in the fact that it is God who works all things in all people. […] </a:t>
            </a:r>
            <a:r>
              <a:rPr lang="en-US" sz="2600" b="1" i="1" dirty="0"/>
              <a:t>We need to trust in the Holy Spirit, who acts in the life of every association</a:t>
            </a:r>
            <a:r>
              <a:rPr lang="en-US" sz="2600" i="1" dirty="0"/>
              <a:t>”</a:t>
            </a:r>
          </a:p>
          <a:p>
            <a:pPr marL="3200400" lvl="7" indent="0" algn="r">
              <a:lnSpc>
                <a:spcPct val="150000"/>
              </a:lnSpc>
              <a:buNone/>
            </a:pPr>
            <a:r>
              <a:rPr lang="en-US" sz="2600" i="1" dirty="0"/>
              <a:t>– Pope Francis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sz="3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B81FB1-FB03-1F45-9290-EC1186A98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51" y="274951"/>
            <a:ext cx="1067949" cy="1014740"/>
          </a:xfrm>
          <a:prstGeom prst="rect">
            <a:avLst/>
          </a:prstGeom>
        </p:spPr>
      </p:pic>
      <p:pic>
        <p:nvPicPr>
          <p:cNvPr id="7" name="Image 6" descr="feu de l'esprit">
            <a:extLst>
              <a:ext uri="{FF2B5EF4-FFF2-40B4-BE49-F238E27FC236}">
                <a16:creationId xmlns:a16="http://schemas.microsoft.com/office/drawing/2014/main" id="{98E8EDDE-6C7F-FD4B-B8CC-DCDB994235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13" y="2798600"/>
            <a:ext cx="2263977" cy="264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New website and logo for Vatican’s Dicastery for Laity, Family, Life ...">
            <a:extLst>
              <a:ext uri="{FF2B5EF4-FFF2-40B4-BE49-F238E27FC236}">
                <a16:creationId xmlns:a16="http://schemas.microsoft.com/office/drawing/2014/main" id="{B27DDBF6-6011-A1C2-C026-9AB442594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93721"/>
            <a:ext cx="2074932" cy="11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76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BFFC3-6052-8C4C-AFF4-E13CCB79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75" y="1692613"/>
            <a:ext cx="6658350" cy="449336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sz="3200" b="1" dirty="0">
                <a:solidFill>
                  <a:srgbClr val="C00000"/>
                </a:solidFill>
              </a:rPr>
              <a:t>Obstacles</a:t>
            </a:r>
            <a:r>
              <a:rPr lang="fr-FR" sz="3200" b="1" dirty="0"/>
              <a:t> to good </a:t>
            </a:r>
            <a:r>
              <a:rPr lang="fr-FR" sz="3200" b="1" dirty="0" err="1"/>
              <a:t>governance</a:t>
            </a:r>
            <a:r>
              <a:rPr lang="fr-FR" sz="3200" dirty="0"/>
              <a:t>: </a:t>
            </a:r>
          </a:p>
          <a:p>
            <a:pPr lvl="1">
              <a:lnSpc>
                <a:spcPct val="200000"/>
              </a:lnSpc>
            </a:pPr>
            <a:r>
              <a:rPr lang="fr-FR" sz="3200" dirty="0"/>
              <a:t> The </a:t>
            </a:r>
            <a:r>
              <a:rPr lang="fr-FR" sz="3200" b="1" dirty="0" err="1"/>
              <a:t>desire</a:t>
            </a:r>
            <a:r>
              <a:rPr lang="fr-FR" sz="3200" b="1" dirty="0"/>
              <a:t> for power</a:t>
            </a:r>
          </a:p>
          <a:p>
            <a:pPr lvl="1">
              <a:lnSpc>
                <a:spcPct val="200000"/>
              </a:lnSpc>
            </a:pPr>
            <a:r>
              <a:rPr lang="fr-BE" sz="3200" dirty="0">
                <a:effectLst/>
              </a:rPr>
              <a:t> </a:t>
            </a:r>
            <a:r>
              <a:rPr lang="fr-FR" sz="3200" b="1" dirty="0" err="1"/>
              <a:t>Disloyalty</a:t>
            </a:r>
            <a:endParaRPr lang="fr-FR" sz="32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1881B5-2C84-A94B-8EC5-B9CA09A3A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51" y="274951"/>
            <a:ext cx="1067949" cy="1014740"/>
          </a:xfrm>
          <a:prstGeom prst="rect">
            <a:avLst/>
          </a:prstGeom>
        </p:spPr>
      </p:pic>
      <p:pic>
        <p:nvPicPr>
          <p:cNvPr id="2" name="Image 1" descr="New website and logo for Vatican’s Dicastery for Laity, Family, Life ...">
            <a:extLst>
              <a:ext uri="{FF2B5EF4-FFF2-40B4-BE49-F238E27FC236}">
                <a16:creationId xmlns:a16="http://schemas.microsoft.com/office/drawing/2014/main" id="{3764E003-FE1C-92A8-24B4-87FFD3259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93721"/>
            <a:ext cx="2074932" cy="11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06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BFFC3-6052-8C4C-AFF4-E13CCB79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75" y="1692613"/>
            <a:ext cx="11136088" cy="49052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Governance and </a:t>
            </a:r>
            <a:r>
              <a:rPr lang="en-US" sz="3200" b="1" dirty="0">
                <a:solidFill>
                  <a:srgbClr val="C00000"/>
                </a:solidFill>
              </a:rPr>
              <a:t>the exercise of authority in the Church </a:t>
            </a:r>
            <a:endParaRPr lang="fr-FR" sz="3200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Authority allows the community to grow</a:t>
            </a:r>
            <a:endParaRPr lang="fr-FR" sz="32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3200" dirty="0">
                <a:effectLst/>
              </a:rPr>
              <a:t>Need for </a:t>
            </a:r>
            <a:r>
              <a:rPr lang="en-US" sz="3200" dirty="0"/>
              <a:t>constant discernment and an ability to take a step back</a:t>
            </a:r>
            <a:endParaRPr lang="fr-FR" sz="32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3200" b="1" dirty="0"/>
              <a:t>A balance </a:t>
            </a:r>
            <a:r>
              <a:rPr lang="fr-FR" sz="3200" b="1" dirty="0" err="1"/>
              <a:t>should</a:t>
            </a:r>
            <a:r>
              <a:rPr lang="fr-FR" sz="3200" b="1" dirty="0"/>
              <a:t> </a:t>
            </a:r>
            <a:r>
              <a:rPr lang="fr-FR" sz="3200" b="1" dirty="0" err="1"/>
              <a:t>be</a:t>
            </a:r>
            <a:r>
              <a:rPr lang="fr-FR" sz="3200" b="1" dirty="0"/>
              <a:t> </a:t>
            </a:r>
            <a:r>
              <a:rPr lang="fr-FR" sz="3200" b="1" dirty="0" err="1"/>
              <a:t>kept</a:t>
            </a:r>
            <a:r>
              <a:rPr lang="fr-FR" sz="3200" b="1" dirty="0"/>
              <a:t> </a:t>
            </a:r>
            <a:r>
              <a:rPr lang="fr-FR" sz="3200" dirty="0" err="1"/>
              <a:t>between</a:t>
            </a:r>
            <a:r>
              <a:rPr lang="fr-FR" sz="3200" dirty="0"/>
              <a:t> excessive </a:t>
            </a:r>
            <a:r>
              <a:rPr lang="fr-FR" sz="3200" dirty="0" err="1"/>
              <a:t>authority</a:t>
            </a:r>
            <a:r>
              <a:rPr lang="fr-FR" sz="3200" dirty="0"/>
              <a:t> and </a:t>
            </a:r>
            <a:r>
              <a:rPr lang="fr-FR" sz="3200" dirty="0" err="1"/>
              <a:t>lack</a:t>
            </a:r>
            <a:r>
              <a:rPr lang="fr-FR" sz="3200" dirty="0"/>
              <a:t> of </a:t>
            </a:r>
            <a:r>
              <a:rPr lang="fr-FR" sz="3200" dirty="0" err="1"/>
              <a:t>authority</a:t>
            </a:r>
            <a:endParaRPr lang="fr-FR" sz="32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Tensions are sometimes inevitable -&gt; they should be managed with discernment, </a:t>
            </a:r>
            <a:r>
              <a:rPr lang="en-US" sz="3200" b="1" dirty="0"/>
              <a:t>in keeping with our ecclesial mission </a:t>
            </a:r>
            <a:endParaRPr lang="fr-FR" sz="32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5FEA26-E5F7-F143-94BD-99AFC1409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51" y="274951"/>
            <a:ext cx="1067949" cy="1014740"/>
          </a:xfrm>
          <a:prstGeom prst="rect">
            <a:avLst/>
          </a:prstGeom>
        </p:spPr>
      </p:pic>
      <p:pic>
        <p:nvPicPr>
          <p:cNvPr id="2" name="Image 1" descr="New website and logo for Vatican’s Dicastery for Laity, Family, Life ...">
            <a:extLst>
              <a:ext uri="{FF2B5EF4-FFF2-40B4-BE49-F238E27FC236}">
                <a16:creationId xmlns:a16="http://schemas.microsoft.com/office/drawing/2014/main" id="{2BA22CB6-B9B3-08BF-04B7-F5A7E55B5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93721"/>
            <a:ext cx="2074932" cy="11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8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BFFC3-6052-8C4C-AFF4-E13CCB79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78" y="1694971"/>
            <a:ext cx="11726722" cy="478155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500" b="1" dirty="0"/>
              <a:t>Governance and the invitation to </a:t>
            </a:r>
            <a:r>
              <a:rPr lang="en-US" sz="3500" b="1" dirty="0">
                <a:solidFill>
                  <a:srgbClr val="C00000"/>
                </a:solidFill>
              </a:rPr>
              <a:t>accept change</a:t>
            </a:r>
            <a:endParaRPr lang="fr-FR" sz="3500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fr-FR" sz="3500" b="1" dirty="0"/>
              <a:t> </a:t>
            </a:r>
            <a:r>
              <a:rPr lang="fr-FR" sz="3500" dirty="0"/>
              <a:t>In </a:t>
            </a:r>
            <a:r>
              <a:rPr lang="fr-FR" sz="3500" dirty="0" err="1"/>
              <a:t>order</a:t>
            </a:r>
            <a:r>
              <a:rPr lang="fr-FR" sz="3500" dirty="0"/>
              <a:t> to </a:t>
            </a:r>
            <a:r>
              <a:rPr lang="fr-FR" sz="3500" b="1" dirty="0" err="1"/>
              <a:t>improve</a:t>
            </a:r>
            <a:endParaRPr lang="fr-FR" sz="3500" b="1" dirty="0"/>
          </a:p>
          <a:p>
            <a:pPr lvl="2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/>
              <a:t> Reflecting together in order to incarnate the charism in new situations</a:t>
            </a:r>
            <a:endParaRPr lang="fr-FR" sz="2800" dirty="0"/>
          </a:p>
          <a:p>
            <a:pPr lvl="2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/>
              <a:t> Providing for a rotation in posts of governance</a:t>
            </a:r>
            <a:endParaRPr lang="fr-FR" sz="2800" dirty="0"/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fr-FR" sz="3200" b="1" dirty="0"/>
              <a:t> </a:t>
            </a:r>
            <a:r>
              <a:rPr lang="fr-FR" sz="3500" dirty="0"/>
              <a:t>In </a:t>
            </a:r>
            <a:r>
              <a:rPr lang="fr-FR" sz="3500" dirty="0" err="1"/>
              <a:t>order</a:t>
            </a:r>
            <a:r>
              <a:rPr lang="fr-FR" sz="3500" dirty="0"/>
              <a:t> to </a:t>
            </a:r>
            <a:r>
              <a:rPr lang="fr-FR" sz="3500" b="1" dirty="0" err="1"/>
              <a:t>prepare</a:t>
            </a:r>
            <a:r>
              <a:rPr lang="fr-FR" sz="3500" b="1" dirty="0"/>
              <a:t> for the future</a:t>
            </a:r>
            <a:endParaRPr lang="fr-FR" sz="2400" b="1" dirty="0"/>
          </a:p>
          <a:p>
            <a:pPr lvl="2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SzPct val="105000"/>
              <a:buFont typeface="Wingdings" pitchFamily="2" charset="2"/>
              <a:buChar char="v"/>
            </a:pPr>
            <a:r>
              <a:rPr lang="en-US" sz="2800" dirty="0"/>
              <a:t> Learning to listen and to discern, and being willing to engage in a constant encounter with the Lord and a personal conversion</a:t>
            </a:r>
            <a:endParaRPr lang="fr-FR" sz="2800" dirty="0"/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sz="2800" b="1" dirty="0"/>
          </a:p>
          <a:p>
            <a:pPr lvl="2">
              <a:lnSpc>
                <a:spcPct val="150000"/>
              </a:lnSpc>
            </a:pPr>
            <a:endParaRPr lang="fr-FR" sz="2800" b="1" dirty="0"/>
          </a:p>
          <a:p>
            <a:pPr marL="0" indent="0">
              <a:lnSpc>
                <a:spcPct val="150000"/>
              </a:lnSpc>
              <a:buNone/>
            </a:pPr>
            <a:endParaRPr lang="fr-BE" sz="3200" i="1" dirty="0"/>
          </a:p>
          <a:p>
            <a:pPr marL="457200" lvl="1" indent="0">
              <a:lnSpc>
                <a:spcPct val="100000"/>
              </a:lnSpc>
              <a:buNone/>
            </a:pPr>
            <a:endParaRPr lang="fr-FR" sz="3200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F8E6E4-B22E-124E-960C-D2B9C0656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51" y="274951"/>
            <a:ext cx="1067949" cy="1014740"/>
          </a:xfrm>
          <a:prstGeom prst="rect">
            <a:avLst/>
          </a:prstGeom>
        </p:spPr>
      </p:pic>
      <p:pic>
        <p:nvPicPr>
          <p:cNvPr id="2" name="Image 1" descr="New website and logo for Vatican’s Dicastery for Laity, Family, Life ...">
            <a:extLst>
              <a:ext uri="{FF2B5EF4-FFF2-40B4-BE49-F238E27FC236}">
                <a16:creationId xmlns:a16="http://schemas.microsoft.com/office/drawing/2014/main" id="{7F779BFE-EC92-0D52-A707-FC227B1EB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93721"/>
            <a:ext cx="2074932" cy="11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4054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</TotalTime>
  <Words>807</Words>
  <Application>Microsoft Office PowerPoint</Application>
  <PresentationFormat>Grand écran</PresentationFormat>
  <Paragraphs>83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Thème Office</vt:lpstr>
      <vt:lpstr> Governance within the Executive Boards  of associations of the lay faithful</vt:lpstr>
      <vt:lpstr>Context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CONCLUSION</vt:lpstr>
      <vt:lpstr>Présentation PowerPoint</vt:lpstr>
      <vt:lpstr>Questions to discuss in your groups</vt:lpstr>
      <vt:lpstr>Questions to discuss in your groups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gouvernance au sein des associations</dc:title>
  <dc:creator>Microsoft Office User</dc:creator>
  <cp:lastModifiedBy>Info AIC</cp:lastModifiedBy>
  <cp:revision>65</cp:revision>
  <cp:lastPrinted>2022-05-01T22:03:25Z</cp:lastPrinted>
  <dcterms:created xsi:type="dcterms:W3CDTF">2022-05-01T20:01:17Z</dcterms:created>
  <dcterms:modified xsi:type="dcterms:W3CDTF">2023-10-03T09:25:59Z</dcterms:modified>
</cp:coreProperties>
</file>