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6" r:id="rId2"/>
    <p:sldId id="287" r:id="rId3"/>
    <p:sldId id="288" r:id="rId4"/>
    <p:sldId id="289" r:id="rId5"/>
    <p:sldId id="290" r:id="rId6"/>
    <p:sldId id="291" r:id="rId7"/>
    <p:sldId id="292" r:id="rId8"/>
    <p:sldId id="293" r:id="rId9"/>
    <p:sldId id="294" r:id="rId10"/>
    <p:sldId id="295" r:id="rId11"/>
    <p:sldId id="282" r:id="rId12"/>
    <p:sldId id="283" r:id="rId13"/>
    <p:sldId id="284" r:id="rId14"/>
    <p:sldId id="285" r:id="rId15"/>
    <p:sldId id="296" r:id="rId16"/>
    <p:sldId id="297" r:id="rId17"/>
    <p:sldId id="298" r:id="rId18"/>
    <p:sldId id="299" r:id="rId19"/>
    <p:sldId id="300" r:id="rId20"/>
    <p:sldId id="301" r:id="rId21"/>
    <p:sldId id="302" r:id="rId22"/>
    <p:sldId id="303" r:id="rId23"/>
    <p:sldId id="30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userDrawn="1">
          <p15:clr>
            <a:srgbClr val="A4A3A4"/>
          </p15:clr>
        </p15:guide>
        <p15:guide id="2" pos="139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01" autoAdjust="0"/>
    <p:restoredTop sz="94660"/>
  </p:normalViewPr>
  <p:slideViewPr>
    <p:cSldViewPr snapToGrid="0" showGuides="1">
      <p:cViewPr>
        <p:scale>
          <a:sx n="60" d="100"/>
          <a:sy n="60" d="100"/>
        </p:scale>
        <p:origin x="1786" y="614"/>
      </p:cViewPr>
      <p:guideLst>
        <p:guide orient="horz" pos="1979"/>
        <p:guide pos="13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a:extLst>
              <a:ext uri="{FF2B5EF4-FFF2-40B4-BE49-F238E27FC236}">
                <a16:creationId xmlns:a16="http://schemas.microsoft.com/office/drawing/2014/main" id="{5ECCEFEB-ACC7-C930-636C-BACE755E0CF5}"/>
              </a:ext>
            </a:extLst>
          </p:cNvPr>
          <p:cNvSpPr txBox="1">
            <a:spLocks/>
          </p:cNvSpPr>
          <p:nvPr/>
        </p:nvSpPr>
        <p:spPr>
          <a:xfrm>
            <a:off x="4210173" y="6333940"/>
            <a:ext cx="8216265" cy="182880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449580" algn="r"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BE" sz="2400" b="1" i="0"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 sz="2400" b="0" i="1"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89461B28-7F8A-FCC1-A70E-B0A6A1506624}"/>
              </a:ext>
            </a:extLst>
          </p:cNvPr>
          <p:cNvSpPr txBox="1"/>
          <p:nvPr/>
        </p:nvSpPr>
        <p:spPr>
          <a:xfrm>
            <a:off x="2084912" y="3963903"/>
            <a:ext cx="9049979" cy="1489639"/>
          </a:xfrm>
          <a:prstGeom prst="rect">
            <a:avLst/>
          </a:prstGeom>
          <a:noFill/>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fr-FR" sz="3200" b="1" i="0" u="none" strike="noStrike" kern="1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Calibri" panose="020F0502020204030204" pitchFamily="34" charset="0"/>
              </a:rPr>
              <a:t>Introduction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fr-FR" sz="3200" b="1" i="0" u="none" strike="noStrike" kern="1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Calibri" panose="020F0502020204030204" pitchFamily="34" charset="0"/>
              </a:rPr>
              <a:t>I. </a:t>
            </a:r>
            <a:r>
              <a:rPr kumimoji="0" lang="en-US" sz="3200" b="1" i="0" u="none" strike="noStrike" kern="1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Calibri" panose="020F0502020204030204" pitchFamily="34" charset="0"/>
              </a:rPr>
              <a:t>A Christian approach to sustainable development</a:t>
            </a:r>
            <a:endParaRPr kumimoji="0" lang="fr-FR" sz="3200" b="0" i="0" u="none" strike="noStrike" kern="1200" cap="none" spc="0" normalizeH="0" baseline="0" noProof="0" dirty="0">
              <a:ln>
                <a:noFill/>
              </a:ln>
              <a:solidFill>
                <a:schemeClr val="bg2">
                  <a:lumMod val="25000"/>
                </a:schemeClr>
              </a:solidFill>
              <a:effectLst/>
              <a:uLnTx/>
              <a:uFillTx/>
              <a:latin typeface="Century Gothic" panose="020B0502020202020204"/>
              <a:ea typeface="+mn-ea"/>
              <a:cs typeface="+mn-cs"/>
            </a:endParaRPr>
          </a:p>
        </p:txBody>
      </p:sp>
      <p:pic>
        <p:nvPicPr>
          <p:cNvPr id="3" name="Image 3">
            <a:extLst>
              <a:ext uri="{FF2B5EF4-FFF2-40B4-BE49-F238E27FC236}">
                <a16:creationId xmlns:a16="http://schemas.microsoft.com/office/drawing/2014/main" id="{9A4C1F3E-135C-847E-B69D-235C7BACC079}"/>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0404365" y="446375"/>
            <a:ext cx="1273452" cy="1275745"/>
          </a:xfrm>
          <a:prstGeom prst="rect">
            <a:avLst/>
          </a:prstGeom>
        </p:spPr>
      </p:pic>
      <p:sp>
        <p:nvSpPr>
          <p:cNvPr id="9" name="Título 1">
            <a:extLst>
              <a:ext uri="{FF2B5EF4-FFF2-40B4-BE49-F238E27FC236}">
                <a16:creationId xmlns:a16="http://schemas.microsoft.com/office/drawing/2014/main" id="{D3E36FB4-1609-CBEC-8C73-FEBEFA36A30F}"/>
              </a:ext>
            </a:extLst>
          </p:cNvPr>
          <p:cNvSpPr txBox="1">
            <a:spLocks/>
          </p:cNvSpPr>
          <p:nvPr/>
        </p:nvSpPr>
        <p:spPr>
          <a:xfrm>
            <a:off x="1148223" y="1540344"/>
            <a:ext cx="9908011" cy="198544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defRPr/>
            </a:pPr>
            <a:r>
              <a:rPr lang="en-US" sz="3200" dirty="0">
                <a:solidFill>
                  <a:srgbClr val="728653">
                    <a:lumMod val="75000"/>
                  </a:srgbClr>
                </a:solidFill>
                <a:latin typeface="Calibri" panose="020F0502020204030204" pitchFamily="34" charset="0"/>
                <a:cs typeface="Calibri" panose="020F0502020204030204" pitchFamily="34" charset="0"/>
              </a:rPr>
              <a:t>AIC Assembly of Delegates – </a:t>
            </a:r>
            <a:r>
              <a:rPr kumimoji="0" lang="fr-FR" sz="32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mj-ea"/>
                <a:cs typeface="Calibri" panose="020F0502020204030204" pitchFamily="34" charset="0"/>
              </a:rPr>
              <a:t>Rome 2023</a:t>
            </a:r>
            <a:br>
              <a:rPr kumimoji="0" lang="fr-FR" sz="32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mj-ea"/>
                <a:cs typeface="Calibri" panose="020F0502020204030204" pitchFamily="34" charset="0"/>
              </a:rPr>
            </a:br>
            <a:br>
              <a:rPr kumimoji="0" lang="fr-FR" sz="32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mj-ea"/>
                <a:cs typeface="Calibri" panose="020F0502020204030204" pitchFamily="34" charset="0"/>
              </a:rPr>
            </a:br>
            <a:r>
              <a:rPr lang="en-US" sz="3200" b="1" i="1" dirty="0">
                <a:solidFill>
                  <a:srgbClr val="A53010">
                    <a:lumMod val="75000"/>
                  </a:srgbClr>
                </a:solidFill>
                <a:latin typeface="Calibri" panose="020F0502020204030204" pitchFamily="34" charset="0"/>
                <a:cs typeface="Calibri" panose="020F0502020204030204" pitchFamily="34" charset="0"/>
              </a:rPr>
              <a:t>Citizens of the world, walking united in hope</a:t>
            </a:r>
            <a:br>
              <a:rPr kumimoji="0" lang="fr-FR" sz="3200" b="1"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j-ea"/>
                <a:cs typeface="Calibri" panose="020F0502020204030204" pitchFamily="34" charset="0"/>
              </a:rPr>
            </a:br>
            <a:endParaRPr kumimoji="0" lang="fr-FR" sz="2400" b="1" i="0" u="none" strike="noStrike" kern="1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0" name="Subtítulo 2">
            <a:extLst>
              <a:ext uri="{FF2B5EF4-FFF2-40B4-BE49-F238E27FC236}">
                <a16:creationId xmlns:a16="http://schemas.microsoft.com/office/drawing/2014/main" id="{96D50652-F42B-0411-B87E-E4929BA0A5E0}"/>
              </a:ext>
            </a:extLst>
          </p:cNvPr>
          <p:cNvSpPr txBox="1">
            <a:spLocks/>
          </p:cNvSpPr>
          <p:nvPr/>
        </p:nvSpPr>
        <p:spPr>
          <a:xfrm>
            <a:off x="7858125" y="6553200"/>
            <a:ext cx="4321628" cy="30420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endPar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38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B43D56-0577-FE2A-E325-28CA9C7B8E6E}"/>
              </a:ext>
            </a:extLst>
          </p:cNvPr>
          <p:cNvSpPr>
            <a:spLocks noGrp="1"/>
          </p:cNvSpPr>
          <p:nvPr>
            <p:ph type="title"/>
          </p:nvPr>
        </p:nvSpPr>
        <p:spPr>
          <a:xfrm>
            <a:off x="1841099" y="707100"/>
            <a:ext cx="10227076" cy="513754"/>
          </a:xfrm>
        </p:spPr>
        <p:txBody>
          <a:bodyPr>
            <a:normAutofit fontScale="90000"/>
          </a:bodyPr>
          <a:lstStyle/>
          <a:p>
            <a:r>
              <a:rPr lang="fr-FR" sz="3200" b="1" dirty="0">
                <a:solidFill>
                  <a:schemeClr val="bg2">
                    <a:lumMod val="25000"/>
                  </a:schemeClr>
                </a:solidFill>
                <a:latin typeface="Calibri" panose="020F0502020204030204" pitchFamily="34" charset="0"/>
                <a:cs typeface="Calibri" panose="020F0502020204030204" pitchFamily="34" charset="0"/>
              </a:rPr>
              <a:t>Actions for the protection of </a:t>
            </a:r>
            <a:r>
              <a:rPr lang="fr-FR" sz="3200" b="1" dirty="0" err="1">
                <a:solidFill>
                  <a:schemeClr val="bg2">
                    <a:lumMod val="25000"/>
                  </a:schemeClr>
                </a:solidFill>
                <a:latin typeface="Calibri" panose="020F0502020204030204" pitchFamily="34" charset="0"/>
                <a:cs typeface="Calibri" panose="020F0502020204030204" pitchFamily="34" charset="0"/>
              </a:rPr>
              <a:t>Creation</a:t>
            </a:r>
            <a:endParaRPr lang="es-ES" sz="3200" b="1" dirty="0">
              <a:solidFill>
                <a:schemeClr val="bg2">
                  <a:lumMod val="25000"/>
                </a:schemeClr>
              </a:solidFill>
              <a:latin typeface="Calibri" panose="020F0502020204030204" pitchFamily="34" charset="0"/>
              <a:cs typeface="Calibri" panose="020F0502020204030204" pitchFamily="34" charset="0"/>
            </a:endParaRPr>
          </a:p>
        </p:txBody>
      </p:sp>
      <p:sp>
        <p:nvSpPr>
          <p:cNvPr id="3" name="Subtítulo 2">
            <a:extLst>
              <a:ext uri="{FF2B5EF4-FFF2-40B4-BE49-F238E27FC236}">
                <a16:creationId xmlns:a16="http://schemas.microsoft.com/office/drawing/2014/main" id="{E052F158-654D-4E3B-B886-ADC55AE1F778}"/>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449580" algn="r"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BE" sz="1400" b="1" i="0"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 sz="1400" b="0" i="1"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Grupo 6">
            <a:extLst>
              <a:ext uri="{FF2B5EF4-FFF2-40B4-BE49-F238E27FC236}">
                <a16:creationId xmlns:a16="http://schemas.microsoft.com/office/drawing/2014/main" id="{9341CDF3-8267-1EF4-A9E1-3579D0D97322}"/>
              </a:ext>
            </a:extLst>
          </p:cNvPr>
          <p:cNvGrpSpPr/>
          <p:nvPr/>
        </p:nvGrpSpPr>
        <p:grpSpPr>
          <a:xfrm>
            <a:off x="2516379" y="1653347"/>
            <a:ext cx="8618346" cy="4366453"/>
            <a:chOff x="2158654" y="1431051"/>
            <a:chExt cx="9134474" cy="3117411"/>
          </a:xfrm>
        </p:grpSpPr>
        <p:sp>
          <p:nvSpPr>
            <p:cNvPr id="4" name="Marcador de texto 2">
              <a:extLst>
                <a:ext uri="{FF2B5EF4-FFF2-40B4-BE49-F238E27FC236}">
                  <a16:creationId xmlns:a16="http://schemas.microsoft.com/office/drawing/2014/main" id="{FFD57F6C-1EA1-856A-2CB8-13B5C96D10B9}"/>
                </a:ext>
              </a:extLst>
            </p:cNvPr>
            <p:cNvSpPr txBox="1">
              <a:spLocks/>
            </p:cNvSpPr>
            <p:nvPr/>
          </p:nvSpPr>
          <p:spPr>
            <a:xfrm>
              <a:off x="2364272" y="1513968"/>
              <a:ext cx="8729830" cy="3034494"/>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just"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Questions </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to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discuss</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in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your</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groups</a:t>
              </a:r>
              <a:endPar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1000"/>
                </a:spcBef>
                <a:spcAft>
                  <a:spcPts val="800"/>
                </a:spcAft>
                <a:buClr>
                  <a:srgbClr val="A53010"/>
                </a:buClr>
                <a:buSzTx/>
                <a:buFont typeface="Wingdings 3" charset="2"/>
                <a:buChar char=""/>
                <a:tabLst/>
                <a:defRPr/>
              </a:pPr>
              <a:r>
                <a:rPr kumimoji="0" lang="en-US" sz="2400" b="0" i="0" u="none" strike="noStrike" kern="1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What struck me the most in Fr. Gabriel Naranjo's presentation and in the local experiences shared </a:t>
              </a:r>
              <a:r>
                <a:rPr lang="en-US" sz="2400" kern="100" dirty="0">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during</a:t>
              </a:r>
              <a:r>
                <a:rPr kumimoji="0" lang="en-US" sz="2400" b="0" i="0" u="none" strike="noStrike" kern="1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the AIC </a:t>
              </a:r>
              <a:r>
                <a:rPr kumimoji="0" lang="fr-FR" sz="2400" b="0" i="0" u="none" strike="noStrike" kern="100" cap="none" spc="0" normalizeH="0" baseline="0" noProof="0" dirty="0" err="1">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Assembly</a:t>
              </a:r>
              <a:r>
                <a:rPr kumimoji="0" lang="fr-FR" sz="2400" b="0" i="0" u="none" strike="noStrike" kern="1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marL="342900" marR="0" lvl="0" indent="-342900" algn="just" defTabSz="457200" rtl="0" eaLnBrk="1" fontAlgn="auto" latinLnBrk="0" hangingPunct="1">
                <a:lnSpc>
                  <a:spcPct val="107000"/>
                </a:lnSpc>
                <a:spcBef>
                  <a:spcPts val="1000"/>
                </a:spcBef>
                <a:spcAft>
                  <a:spcPts val="800"/>
                </a:spcAft>
                <a:buClr>
                  <a:srgbClr val="A53010"/>
                </a:buClr>
                <a:buSzTx/>
                <a:buFont typeface="Wingdings 3" charset="2"/>
                <a:buChar char=""/>
                <a:tabLst/>
                <a:defRPr/>
              </a:pPr>
              <a:r>
                <a:rPr kumimoji="0" lang="en-US" sz="2400" b="0" i="0" u="none" strike="noStrike" kern="1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How can I personally contribute to the protection of our Common Home? </a:t>
              </a:r>
            </a:p>
            <a:p>
              <a:pPr marL="342900" marR="0" lvl="0" indent="-342900" algn="just" defTabSz="457200" rtl="0" eaLnBrk="1" fontAlgn="auto" latinLnBrk="0" hangingPunct="1">
                <a:lnSpc>
                  <a:spcPct val="107000"/>
                </a:lnSpc>
                <a:spcBef>
                  <a:spcPts val="1000"/>
                </a:spcBef>
                <a:spcAft>
                  <a:spcPts val="800"/>
                </a:spcAft>
                <a:buClr>
                  <a:srgbClr val="A53010"/>
                </a:buClr>
                <a:buSzTx/>
                <a:buFont typeface="Wingdings 3" charset="2"/>
                <a:buChar char=""/>
                <a:tabLst/>
                <a:defRPr/>
              </a:pPr>
              <a:r>
                <a:rPr kumimoji="0" lang="en-US" sz="2400" b="0" i="0" u="none" strike="noStrike" kern="1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What can we do in our AIC group to contribute to the protection of our Common Home?</a:t>
              </a:r>
              <a:endParaRPr kumimoji="0" lang="fr-FR" sz="20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esquinas redondeadas 5">
              <a:extLst>
                <a:ext uri="{FF2B5EF4-FFF2-40B4-BE49-F238E27FC236}">
                  <a16:creationId xmlns:a16="http://schemas.microsoft.com/office/drawing/2014/main" id="{5CFDB5A0-40D7-7828-5172-499AA22A4E9E}"/>
                </a:ext>
              </a:extLst>
            </p:cNvPr>
            <p:cNvSpPr/>
            <p:nvPr/>
          </p:nvSpPr>
          <p:spPr>
            <a:xfrm>
              <a:off x="2158654" y="1431051"/>
              <a:ext cx="9134474" cy="3117411"/>
            </a:xfrm>
            <a:prstGeom prst="round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pic>
        <p:nvPicPr>
          <p:cNvPr id="8" name="Image 7">
            <a:extLst>
              <a:ext uri="{FF2B5EF4-FFF2-40B4-BE49-F238E27FC236}">
                <a16:creationId xmlns:a16="http://schemas.microsoft.com/office/drawing/2014/main" id="{5F8DCD55-0D89-4342-855E-20210FF09429}"/>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10" name="Subtítulo 2">
            <a:extLst>
              <a:ext uri="{FF2B5EF4-FFF2-40B4-BE49-F238E27FC236}">
                <a16:creationId xmlns:a16="http://schemas.microsoft.com/office/drawing/2014/main" id="{571AF771-07DD-454C-A76E-C6810B15C7E2}"/>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
        <p:nvSpPr>
          <p:cNvPr id="5" name="CuadroTexto 15">
            <a:extLst>
              <a:ext uri="{FF2B5EF4-FFF2-40B4-BE49-F238E27FC236}">
                <a16:creationId xmlns:a16="http://schemas.microsoft.com/office/drawing/2014/main" id="{43688CE8-53D6-9218-1C42-C108C7A4FEFD}"/>
              </a:ext>
            </a:extLst>
          </p:cNvPr>
          <p:cNvSpPr txBox="1"/>
          <p:nvPr/>
        </p:nvSpPr>
        <p:spPr>
          <a:xfrm>
            <a:off x="7217923" y="6213"/>
            <a:ext cx="4983313" cy="369332"/>
          </a:xfrm>
          <a:prstGeom prst="rect">
            <a:avLst/>
          </a:prstGeom>
          <a:noFill/>
        </p:spPr>
        <p:txBody>
          <a:bodyPr wrap="square" rtlCol="0">
            <a:spAutoFit/>
          </a:bodyPr>
          <a:lstStyle/>
          <a:p>
            <a:pPr lvl="0" defTabSz="457200">
              <a:defRPr/>
            </a:pPr>
            <a:r>
              <a:rPr lang="en-US" b="1" i="1" kern="100" dirty="0">
                <a:solidFill>
                  <a:srgbClr val="A53010"/>
                </a:solidFill>
                <a:latin typeface="Calibri" panose="020F0502020204030204" pitchFamily="34" charset="0"/>
                <a:ea typeface="Calibri" panose="020F0502020204030204" pitchFamily="34" charset="0"/>
                <a:cs typeface="Times New Roman" panose="02020603050405020304" pitchFamily="18" charset="0"/>
              </a:rPr>
              <a:t>A Christian approach to sustainable development</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8041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a:extLst>
              <a:ext uri="{FF2B5EF4-FFF2-40B4-BE49-F238E27FC236}">
                <a16:creationId xmlns:a16="http://schemas.microsoft.com/office/drawing/2014/main" id="{5ECCEFEB-ACC7-C930-636C-BACE755E0CF5}"/>
              </a:ext>
            </a:extLst>
          </p:cNvPr>
          <p:cNvSpPr txBox="1">
            <a:spLocks/>
          </p:cNvSpPr>
          <p:nvPr/>
        </p:nvSpPr>
        <p:spPr>
          <a:xfrm>
            <a:off x="3718560" y="4632960"/>
            <a:ext cx="8216265" cy="182880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indent="449580" algn="r">
              <a:lnSpc>
                <a:spcPct val="107000"/>
              </a:lnSpc>
              <a:spcAft>
                <a:spcPts val="800"/>
              </a:spcAft>
            </a:pPr>
            <a:r>
              <a:rPr lang="fr-BE" b="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i="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0652D5F7-E1A6-534E-8DAB-39043A6BAE1F}"/>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0404365" y="446375"/>
            <a:ext cx="1273452" cy="1275745"/>
          </a:xfrm>
          <a:prstGeom prst="rect">
            <a:avLst/>
          </a:prstGeom>
        </p:spPr>
      </p:pic>
      <p:sp>
        <p:nvSpPr>
          <p:cNvPr id="5" name="ZoneTexte 4">
            <a:extLst>
              <a:ext uri="{FF2B5EF4-FFF2-40B4-BE49-F238E27FC236}">
                <a16:creationId xmlns:a16="http://schemas.microsoft.com/office/drawing/2014/main" id="{89461B28-7F8A-FCC1-A70E-B0A6A1506624}"/>
              </a:ext>
            </a:extLst>
          </p:cNvPr>
          <p:cNvSpPr txBox="1"/>
          <p:nvPr/>
        </p:nvSpPr>
        <p:spPr>
          <a:xfrm>
            <a:off x="2026981" y="4240438"/>
            <a:ext cx="9745920" cy="1077218"/>
          </a:xfrm>
          <a:prstGeom prst="rect">
            <a:avLst/>
          </a:prstGeom>
          <a:noFill/>
        </p:spPr>
        <p:txBody>
          <a:bodyPr wrap="square">
            <a:spAutoFit/>
          </a:bodyPr>
          <a:lstStyle/>
          <a:p>
            <a:r>
              <a:rPr lang="fr-FR" sz="32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II. </a:t>
            </a:r>
            <a:r>
              <a:rPr lang="en-US" sz="32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Today's pandemics: the consequences of Covid-19, homelessness, migration, human trafficking</a:t>
            </a:r>
            <a:endParaRPr lang="fr-FR" sz="32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ítulo 1">
            <a:extLst>
              <a:ext uri="{FF2B5EF4-FFF2-40B4-BE49-F238E27FC236}">
                <a16:creationId xmlns:a16="http://schemas.microsoft.com/office/drawing/2014/main" id="{4993D3D3-DC9C-B225-FA3B-6C7EF91052BD}"/>
              </a:ext>
            </a:extLst>
          </p:cNvPr>
          <p:cNvSpPr txBox="1">
            <a:spLocks/>
          </p:cNvSpPr>
          <p:nvPr/>
        </p:nvSpPr>
        <p:spPr>
          <a:xfrm>
            <a:off x="2057400" y="1540344"/>
            <a:ext cx="8086725" cy="198544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solidFill>
                  <a:srgbClr val="728653">
                    <a:lumMod val="75000"/>
                  </a:srgbClr>
                </a:solidFill>
                <a:latin typeface="Calibri" panose="020F0502020204030204" pitchFamily="34" charset="0"/>
                <a:cs typeface="Calibri" panose="020F0502020204030204" pitchFamily="34" charset="0"/>
              </a:rPr>
              <a:t>AIC Assembly of Delegates – Rome</a:t>
            </a:r>
            <a:r>
              <a:rPr lang="fr-FR" sz="3200" dirty="0">
                <a:solidFill>
                  <a:srgbClr val="728653">
                    <a:lumMod val="75000"/>
                  </a:srgbClr>
                </a:solidFill>
                <a:latin typeface="Calibri" panose="020F0502020204030204" pitchFamily="34" charset="0"/>
                <a:cs typeface="Calibri" panose="020F0502020204030204" pitchFamily="34" charset="0"/>
              </a:rPr>
              <a:t> 2023</a:t>
            </a:r>
            <a:br>
              <a:rPr lang="fr-FR" sz="3200" dirty="0">
                <a:solidFill>
                  <a:srgbClr val="728653">
                    <a:lumMod val="75000"/>
                  </a:srgbClr>
                </a:solidFill>
                <a:latin typeface="Calibri" panose="020F0502020204030204" pitchFamily="34" charset="0"/>
                <a:cs typeface="Calibri" panose="020F0502020204030204" pitchFamily="34" charset="0"/>
              </a:rPr>
            </a:br>
            <a:br>
              <a:rPr lang="fr-FR" sz="3200" dirty="0">
                <a:solidFill>
                  <a:srgbClr val="728653">
                    <a:lumMod val="75000"/>
                  </a:srgbClr>
                </a:solidFill>
                <a:latin typeface="Calibri" panose="020F0502020204030204" pitchFamily="34" charset="0"/>
                <a:cs typeface="Calibri" panose="020F0502020204030204" pitchFamily="34" charset="0"/>
              </a:rPr>
            </a:br>
            <a:r>
              <a:rPr lang="en-US" sz="3200" b="1" i="1" dirty="0">
                <a:solidFill>
                  <a:srgbClr val="A53010">
                    <a:lumMod val="75000"/>
                  </a:srgbClr>
                </a:solidFill>
                <a:latin typeface="Calibri" panose="020F0502020204030204" pitchFamily="34" charset="0"/>
                <a:cs typeface="Calibri" panose="020F0502020204030204" pitchFamily="34" charset="0"/>
              </a:rPr>
              <a:t>Citizens of the world, walking united in hope</a:t>
            </a:r>
            <a:br>
              <a:rPr lang="fr-FR" sz="3200" b="1" i="1" dirty="0">
                <a:solidFill>
                  <a:srgbClr val="A53010">
                    <a:lumMod val="75000"/>
                  </a:srgbClr>
                </a:solidFill>
                <a:latin typeface="Calibri" panose="020F0502020204030204" pitchFamily="34" charset="0"/>
                <a:cs typeface="Calibri" panose="020F0502020204030204" pitchFamily="34" charset="0"/>
              </a:rPr>
            </a:br>
            <a:endParaRPr lang="fr-FR" sz="2400" b="1" kern="1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0" name="Subtítulo 2">
            <a:extLst>
              <a:ext uri="{FF2B5EF4-FFF2-40B4-BE49-F238E27FC236}">
                <a16:creationId xmlns:a16="http://schemas.microsoft.com/office/drawing/2014/main" id="{01990B5C-3E2B-E635-E05A-46EAA53987EC}"/>
              </a:ext>
            </a:extLst>
          </p:cNvPr>
          <p:cNvSpPr txBox="1">
            <a:spLocks/>
          </p:cNvSpPr>
          <p:nvPr/>
        </p:nvSpPr>
        <p:spPr>
          <a:xfrm>
            <a:off x="7858125" y="6553200"/>
            <a:ext cx="4321628" cy="30420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1416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D06DE73-70FC-0666-9962-E10CF583998F}"/>
              </a:ext>
            </a:extLst>
          </p:cNvPr>
          <p:cNvSpPr txBox="1"/>
          <p:nvPr/>
        </p:nvSpPr>
        <p:spPr>
          <a:xfrm>
            <a:off x="10210800" y="9525"/>
            <a:ext cx="1983748" cy="369332"/>
          </a:xfrm>
          <a:prstGeom prst="rect">
            <a:avLst/>
          </a:prstGeom>
          <a:noFill/>
        </p:spPr>
        <p:txBody>
          <a:bodyPr wrap="none" rtlCol="0">
            <a:spAutoFit/>
          </a:bodyPr>
          <a:lstStyle/>
          <a:p>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Today's</a:t>
            </a:r>
            <a:r>
              <a:rPr lang="fr-BE" b="1"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i="1" dirty="0">
              <a:solidFill>
                <a:schemeClr val="accent1"/>
              </a:solidFill>
            </a:endParaRPr>
          </a:p>
        </p:txBody>
      </p:sp>
      <p:sp>
        <p:nvSpPr>
          <p:cNvPr id="3" name="CuadroTexto 2">
            <a:extLst>
              <a:ext uri="{FF2B5EF4-FFF2-40B4-BE49-F238E27FC236}">
                <a16:creationId xmlns:a16="http://schemas.microsoft.com/office/drawing/2014/main" id="{2824626E-CBA6-875A-B6D2-E382A29AA291}"/>
              </a:ext>
            </a:extLst>
          </p:cNvPr>
          <p:cNvSpPr txBox="1"/>
          <p:nvPr/>
        </p:nvSpPr>
        <p:spPr>
          <a:xfrm>
            <a:off x="1630100" y="644648"/>
            <a:ext cx="9304600" cy="1077218"/>
          </a:xfrm>
          <a:prstGeom prst="rect">
            <a:avLst/>
          </a:prstGeom>
          <a:noFill/>
        </p:spPr>
        <p:txBody>
          <a:bodyPr wrap="square" rtlCol="0">
            <a:spAutoFit/>
          </a:bodyPr>
          <a:lstStyle/>
          <a:p>
            <a:r>
              <a:rPr lang="fr-FR" sz="3200" b="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The </a:t>
            </a:r>
            <a:r>
              <a:rPr lang="fr-FR" sz="3200" b="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role</a:t>
            </a:r>
            <a:r>
              <a:rPr lang="fr-FR" sz="3200" b="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of AIC: </a:t>
            </a:r>
          </a:p>
          <a:p>
            <a:r>
              <a:rPr lang="en-US" sz="3200" b="1" i="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“to act together against poverty and its causes”</a:t>
            </a:r>
            <a:endParaRPr lang="es-ES" sz="3200" b="1" i="1" dirty="0">
              <a:solidFill>
                <a:schemeClr val="bg2">
                  <a:lumMod val="25000"/>
                </a:schemeClr>
              </a:solidFill>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8131762" y="6222567"/>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indent="449580" algn="r">
              <a:lnSpc>
                <a:spcPct val="107000"/>
              </a:lnSpc>
              <a:spcAft>
                <a:spcPts val="800"/>
              </a:spcAft>
            </a:pPr>
            <a:r>
              <a:rPr lang="fr-BE" sz="1400" b="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1400" i="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2E9A7649-A122-97FA-2CBA-D90023FBB501}"/>
              </a:ext>
            </a:extLst>
          </p:cNvPr>
          <p:cNvSpPr txBox="1"/>
          <p:nvPr/>
        </p:nvSpPr>
        <p:spPr>
          <a:xfrm>
            <a:off x="1751387" y="2043921"/>
            <a:ext cx="9633734" cy="1015663"/>
          </a:xfrm>
          <a:prstGeom prst="rect">
            <a:avLst/>
          </a:prstGeom>
          <a:noFill/>
        </p:spPr>
        <p:txBody>
          <a:bodyPr wrap="square" rtlCol="0">
            <a:spAutoFit/>
          </a:bodyPr>
          <a:lstStyle/>
          <a:p>
            <a:pPr algn="just"/>
            <a:r>
              <a:rPr lang="en-US"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AIC has been able to adapt and respond to the changing face of poverty, moving from social aid to the promotion of the poorest through systemic change and, today, to the political implications of its social and environmental commitments.</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800" b="1" dirty="0">
              <a:solidFill>
                <a:schemeClr val="accent4">
                  <a:lumMod val="75000"/>
                </a:schemeClr>
              </a:solidFill>
            </a:endParaRPr>
          </a:p>
        </p:txBody>
      </p:sp>
      <p:sp>
        <p:nvSpPr>
          <p:cNvPr id="7" name="CuadroTexto 6">
            <a:extLst>
              <a:ext uri="{FF2B5EF4-FFF2-40B4-BE49-F238E27FC236}">
                <a16:creationId xmlns:a16="http://schemas.microsoft.com/office/drawing/2014/main" id="{3857559A-F606-FAC4-E30D-6B8E183FE3D8}"/>
              </a:ext>
            </a:extLst>
          </p:cNvPr>
          <p:cNvSpPr txBox="1"/>
          <p:nvPr/>
        </p:nvSpPr>
        <p:spPr>
          <a:xfrm>
            <a:off x="2129444" y="3365645"/>
            <a:ext cx="9259281" cy="1359988"/>
          </a:xfrm>
          <a:prstGeom prst="rect">
            <a:avLst/>
          </a:prstGeom>
          <a:noFill/>
        </p:spPr>
        <p:txBody>
          <a:bodyPr wrap="square" rtlCol="0">
            <a:spAutoFit/>
          </a:bodyPr>
          <a:lstStyle/>
          <a:p>
            <a:pPr algn="just">
              <a:lnSpc>
                <a:spcPts val="2500"/>
              </a:lnSpc>
            </a:pPr>
            <a:r>
              <a:rPr lang="en-U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AIC refers to the Word of God,</a:t>
            </a:r>
            <a:r>
              <a:rPr lang="fr-FR"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whose Voice we hear in the movements of creation, the events of history and the cries of reality. Whose Face we recognize and contemplate in Christ whom we see and serve in the suffering faces of the poor. Whose House we build with our lifestyle: poor, prayerful, communitarian.</a:t>
            </a:r>
            <a:endParaRPr lang="es-ES" sz="2000" dirty="0">
              <a:solidFill>
                <a:schemeClr val="accent4">
                  <a:lumMod val="75000"/>
                </a:schemeClr>
              </a:solidFill>
            </a:endParaRPr>
          </a:p>
        </p:txBody>
      </p:sp>
      <p:sp>
        <p:nvSpPr>
          <p:cNvPr id="9" name="CuadroTexto 8">
            <a:extLst>
              <a:ext uri="{FF2B5EF4-FFF2-40B4-BE49-F238E27FC236}">
                <a16:creationId xmlns:a16="http://schemas.microsoft.com/office/drawing/2014/main" id="{CFA3744C-739A-7B05-6B1A-8A4C3BA25E9F}"/>
              </a:ext>
            </a:extLst>
          </p:cNvPr>
          <p:cNvSpPr txBox="1"/>
          <p:nvPr/>
        </p:nvSpPr>
        <p:spPr>
          <a:xfrm>
            <a:off x="2400027" y="5031694"/>
            <a:ext cx="9446352" cy="404726"/>
          </a:xfrm>
          <a:prstGeom prst="rect">
            <a:avLst/>
          </a:prstGeom>
          <a:noFill/>
        </p:spPr>
        <p:txBody>
          <a:bodyPr wrap="square" rtlCol="0">
            <a:spAutoFit/>
          </a:bodyPr>
          <a:lstStyle/>
          <a:p>
            <a:pPr marL="88900" algn="just">
              <a:lnSpc>
                <a:spcPct val="107000"/>
              </a:lnSpc>
              <a:spcAft>
                <a:spcPts val="800"/>
              </a:spcAft>
            </a:pPr>
            <a:r>
              <a:rPr lang="en-US" sz="20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AIC is making its way through the Church, adopting today a synodal approach.</a:t>
            </a:r>
            <a:endParaRPr lang="es-ES" sz="2000" dirty="0">
              <a:solidFill>
                <a:schemeClr val="accent1">
                  <a:lumMod val="75000"/>
                </a:schemeClr>
              </a:solidFill>
            </a:endParaRPr>
          </a:p>
        </p:txBody>
      </p:sp>
      <p:pic>
        <p:nvPicPr>
          <p:cNvPr id="8" name="Image 7">
            <a:extLst>
              <a:ext uri="{FF2B5EF4-FFF2-40B4-BE49-F238E27FC236}">
                <a16:creationId xmlns:a16="http://schemas.microsoft.com/office/drawing/2014/main" id="{EAF83CCE-A713-0A48-9C40-EF5464084DFE}"/>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35350" y="402070"/>
            <a:ext cx="963562" cy="965297"/>
          </a:xfrm>
          <a:prstGeom prst="rect">
            <a:avLst/>
          </a:prstGeom>
        </p:spPr>
      </p:pic>
      <p:sp>
        <p:nvSpPr>
          <p:cNvPr id="5" name="Subtítulo 2">
            <a:extLst>
              <a:ext uri="{FF2B5EF4-FFF2-40B4-BE49-F238E27FC236}">
                <a16:creationId xmlns:a16="http://schemas.microsoft.com/office/drawing/2014/main" id="{7ABDC455-0035-71B4-62A7-7D92494AD532}"/>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82077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9624" y="654173"/>
            <a:ext cx="9285551" cy="584775"/>
          </a:xfrm>
          <a:prstGeom prst="rect">
            <a:avLst/>
          </a:prstGeom>
          <a:noFill/>
        </p:spPr>
        <p:txBody>
          <a:bodyPr wrap="square" rtlCol="0">
            <a:spAutoFit/>
          </a:bodyPr>
          <a:lstStyle/>
          <a:p>
            <a:r>
              <a:rPr lang="en-US" sz="3200" b="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The Covid-19 pandemic revealed other pandemics</a:t>
            </a:r>
            <a:endParaRPr lang="es-ES" sz="3200" b="1" dirty="0">
              <a:solidFill>
                <a:schemeClr val="bg2">
                  <a:lumMod val="25000"/>
                </a:schemeClr>
              </a:solidFill>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7344697" y="6680836"/>
            <a:ext cx="4218038" cy="40361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algn="r"/>
            <a:endParaRPr lang="es-ES" sz="1400" dirty="0">
              <a:solidFill>
                <a:schemeClr val="accent1">
                  <a:lumMod val="75000"/>
                </a:schemeClr>
              </a:solidFill>
            </a:endParaRPr>
          </a:p>
        </p:txBody>
      </p:sp>
      <p:sp>
        <p:nvSpPr>
          <p:cNvPr id="6" name="CuadroTexto 5">
            <a:extLst>
              <a:ext uri="{FF2B5EF4-FFF2-40B4-BE49-F238E27FC236}">
                <a16:creationId xmlns:a16="http://schemas.microsoft.com/office/drawing/2014/main" id="{2E9A7649-A122-97FA-2CBA-D90023FBB501}"/>
              </a:ext>
            </a:extLst>
          </p:cNvPr>
          <p:cNvSpPr txBox="1"/>
          <p:nvPr/>
        </p:nvSpPr>
        <p:spPr>
          <a:xfrm>
            <a:off x="1864215" y="1516564"/>
            <a:ext cx="9524510" cy="707886"/>
          </a:xfrm>
          <a:prstGeom prst="rect">
            <a:avLst/>
          </a:prstGeom>
          <a:noFill/>
        </p:spPr>
        <p:txBody>
          <a:bodyPr wrap="square" rtlCol="0">
            <a:spAutoFit/>
          </a:bodyPr>
          <a:lstStyle/>
          <a:p>
            <a:pPr algn="just"/>
            <a:r>
              <a:rPr lang="fr-FR" sz="20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Specifically</a:t>
            </a: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t</a:t>
            </a:r>
            <a:r>
              <a:rPr lang="en-US"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he </a:t>
            </a:r>
            <a:r>
              <a:rPr lang="en-US" sz="2000"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virus</a:t>
            </a:r>
            <a:r>
              <a:rPr lang="en-US"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of selfishness that has penetrated today’s civilization and has generated pandemics of generalized exclusion and indifference.</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800" b="1" dirty="0">
              <a:solidFill>
                <a:schemeClr val="accent4">
                  <a:lumMod val="75000"/>
                </a:schemeClr>
              </a:solidFill>
            </a:endParaRPr>
          </a:p>
        </p:txBody>
      </p:sp>
      <p:sp>
        <p:nvSpPr>
          <p:cNvPr id="7" name="CuadroTexto 6">
            <a:extLst>
              <a:ext uri="{FF2B5EF4-FFF2-40B4-BE49-F238E27FC236}">
                <a16:creationId xmlns:a16="http://schemas.microsoft.com/office/drawing/2014/main" id="{3857559A-F606-FAC4-E30D-6B8E183FE3D8}"/>
              </a:ext>
            </a:extLst>
          </p:cNvPr>
          <p:cNvSpPr txBox="1"/>
          <p:nvPr/>
        </p:nvSpPr>
        <p:spPr>
          <a:xfrm>
            <a:off x="2110395" y="2379018"/>
            <a:ext cx="9259280" cy="718787"/>
          </a:xfrm>
          <a:prstGeom prst="rect">
            <a:avLst/>
          </a:prstGeom>
          <a:noFill/>
        </p:spPr>
        <p:txBody>
          <a:bodyPr wrap="square" rtlCol="0">
            <a:spAutoFit/>
          </a:bodyPr>
          <a:lstStyle/>
          <a:p>
            <a:pPr algn="just">
              <a:lnSpc>
                <a:spcPts val="2500"/>
              </a:lnSpc>
            </a:pPr>
            <a:r>
              <a:rPr lang="en-U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Faced with the impact of what has happened, with such heavy consequences, we must </a:t>
            </a:r>
            <a:r>
              <a:rPr lang="en-US" sz="2000"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turn to the good everything that happens to us, even the bad things.</a:t>
            </a:r>
            <a:r>
              <a:rPr lang="fr-FR" sz="2000" kern="100" baseline="50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1</a:t>
            </a:r>
            <a:endParaRPr lang="es-ES" sz="2000" i="1" dirty="0">
              <a:solidFill>
                <a:schemeClr val="accent4">
                  <a:lumMod val="75000"/>
                </a:schemeClr>
              </a:solidFill>
            </a:endParaRPr>
          </a:p>
        </p:txBody>
      </p:sp>
      <p:sp>
        <p:nvSpPr>
          <p:cNvPr id="9" name="CuadroTexto 8">
            <a:extLst>
              <a:ext uri="{FF2B5EF4-FFF2-40B4-BE49-F238E27FC236}">
                <a16:creationId xmlns:a16="http://schemas.microsoft.com/office/drawing/2014/main" id="{CFA3744C-739A-7B05-6B1A-8A4C3BA25E9F}"/>
              </a:ext>
            </a:extLst>
          </p:cNvPr>
          <p:cNvSpPr txBox="1"/>
          <p:nvPr/>
        </p:nvSpPr>
        <p:spPr>
          <a:xfrm>
            <a:off x="2314303" y="3252373"/>
            <a:ext cx="9074422" cy="1724318"/>
          </a:xfrm>
          <a:prstGeom prst="rect">
            <a:avLst/>
          </a:prstGeom>
          <a:noFill/>
        </p:spPr>
        <p:txBody>
          <a:bodyPr wrap="square" rtlCol="0">
            <a:spAutoFit/>
          </a:bodyPr>
          <a:lstStyle/>
          <a:p>
            <a:pPr marL="88900" algn="just">
              <a:lnSpc>
                <a:spcPct val="107000"/>
              </a:lnSpc>
              <a:spcAft>
                <a:spcPts val="800"/>
              </a:spcAft>
            </a:pPr>
            <a:r>
              <a:rPr lang="en-GB" sz="2000" kern="0" dirty="0">
                <a:solidFill>
                  <a:schemeClr val="accent1">
                    <a:lumMod val="75000"/>
                  </a:schemeClr>
                </a:solidFill>
                <a:effectLst/>
                <a:latin typeface="Calibri" panose="020F0502020204030204" pitchFamily="34" charset="0"/>
                <a:ea typeface="Calibri" panose="020F0502020204030204" pitchFamily="34" charset="0"/>
              </a:rPr>
              <a:t>As believers we must act from the perspective of faith: </a:t>
            </a:r>
            <a:r>
              <a:rPr lang="fr-FR" sz="2000" i="1" kern="1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20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 </a:t>
            </a:r>
            <a:r>
              <a:rPr lang="en-US" sz="20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faith] </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w</a:t>
            </a:r>
            <a:r>
              <a:rPr lang="en-US" sz="20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hich is not so much believing that You exist, but coming to You and trusting in You. </a:t>
            </a:r>
            <a:r>
              <a:rPr lang="fr-FR" sz="2000" i="1" kern="1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a:t>
            </a:r>
            <a:r>
              <a:rPr lang="fr-FR" sz="2000" i="1" kern="100" baseline="50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n-US" sz="20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Faith begins when we </a:t>
            </a:r>
            <a:r>
              <a:rPr lang="en-US" sz="2000" i="1" kern="100" dirty="0" err="1">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realise</a:t>
            </a:r>
            <a:r>
              <a:rPr lang="en-US" sz="20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we are in need of salvation</a:t>
            </a:r>
            <a:r>
              <a:rPr lang="fr-FR" sz="2000" kern="100" baseline="500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2 </a:t>
            </a:r>
            <a:r>
              <a:rPr lang="en-US"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This way can we address the crisis of the planet with an alternative proposal of meaning, and with a more sober, more natural, </a:t>
            </a: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fairer lifestyle and </a:t>
            </a:r>
            <a:r>
              <a:rPr lang="en-US"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further solidarity.</a:t>
            </a:r>
            <a:r>
              <a:rPr lang="fr-FR" sz="2000" i="1" kern="100"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 </a:t>
            </a:r>
            <a:endParaRPr lang="es-ES" sz="2000" dirty="0">
              <a:solidFill>
                <a:schemeClr val="accent1">
                  <a:lumMod val="75000"/>
                </a:schemeClr>
              </a:solidFill>
            </a:endParaRPr>
          </a:p>
        </p:txBody>
      </p:sp>
      <p:sp>
        <p:nvSpPr>
          <p:cNvPr id="5" name="CuadroTexto 4">
            <a:extLst>
              <a:ext uri="{FF2B5EF4-FFF2-40B4-BE49-F238E27FC236}">
                <a16:creationId xmlns:a16="http://schemas.microsoft.com/office/drawing/2014/main" id="{FE84AB49-55BC-E0E3-1583-F23B12857D6C}"/>
              </a:ext>
            </a:extLst>
          </p:cNvPr>
          <p:cNvSpPr txBox="1"/>
          <p:nvPr/>
        </p:nvSpPr>
        <p:spPr>
          <a:xfrm>
            <a:off x="2790826" y="5131259"/>
            <a:ext cx="8597899" cy="1039387"/>
          </a:xfrm>
          <a:prstGeom prst="rect">
            <a:avLst/>
          </a:prstGeom>
          <a:noFill/>
        </p:spPr>
        <p:txBody>
          <a:bodyPr wrap="square" rtlCol="0">
            <a:spAutoFit/>
          </a:bodyPr>
          <a:lstStyle/>
          <a:p>
            <a:pPr algn="just">
              <a:lnSpc>
                <a:spcPts val="2500"/>
              </a:lnSpc>
            </a:pPr>
            <a:r>
              <a:rPr lang="en-GB" sz="2000" kern="0" dirty="0">
                <a:solidFill>
                  <a:schemeClr val="accent4">
                    <a:lumMod val="75000"/>
                  </a:schemeClr>
                </a:solidFill>
                <a:effectLst/>
                <a:latin typeface="Calibri" panose="020F0502020204030204" pitchFamily="34" charset="0"/>
                <a:ea typeface="Calibri" panose="020F0502020204030204" pitchFamily="34" charset="0"/>
              </a:rPr>
              <a:t>We can invite all peoples to</a:t>
            </a:r>
            <a:r>
              <a:rPr lang="en-GB" sz="1800" i="1" kern="0" dirty="0">
                <a:solidFill>
                  <a:srgbClr val="000000"/>
                </a:solidFill>
                <a:effectLst/>
                <a:latin typeface="Calibri" panose="020F0502020204030204" pitchFamily="34" charset="0"/>
                <a:ea typeface="Calibri" panose="020F0502020204030204" pitchFamily="34" charset="0"/>
              </a:rPr>
              <a:t> </a:t>
            </a:r>
            <a:r>
              <a:rPr lang="fr-FR" sz="2000"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embrace</a:t>
            </a:r>
            <a:r>
              <a:rPr lang="fr-FR"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the cross, </a:t>
            </a:r>
            <a:r>
              <a:rPr lang="en-US" sz="2000"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finding the courage to embrace all the hardships of the present time, </a:t>
            </a:r>
            <a:r>
              <a:rPr lang="fr-FR" sz="2000"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r>
              <a:rPr lang="fr-FR"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Embracing the Lord in order to embrace hope.</a:t>
            </a:r>
            <a:r>
              <a:rPr lang="fr-FR" sz="2000" kern="100" baseline="50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3</a:t>
            </a:r>
            <a:endParaRPr lang="es-ES" sz="2000" i="1" dirty="0">
              <a:solidFill>
                <a:schemeClr val="accent4">
                  <a:lumMod val="75000"/>
                </a:schemeClr>
              </a:solidFill>
            </a:endParaRPr>
          </a:p>
        </p:txBody>
      </p:sp>
      <p:sp>
        <p:nvSpPr>
          <p:cNvPr id="11" name="CuadroTexto 10">
            <a:extLst>
              <a:ext uri="{FF2B5EF4-FFF2-40B4-BE49-F238E27FC236}">
                <a16:creationId xmlns:a16="http://schemas.microsoft.com/office/drawing/2014/main" id="{3CC74237-CE6B-7479-4B16-350EF28C8E50}"/>
              </a:ext>
            </a:extLst>
          </p:cNvPr>
          <p:cNvSpPr txBox="1"/>
          <p:nvPr/>
        </p:nvSpPr>
        <p:spPr>
          <a:xfrm>
            <a:off x="1366646" y="6297354"/>
            <a:ext cx="4729353" cy="461665"/>
          </a:xfrm>
          <a:prstGeom prst="rect">
            <a:avLst/>
          </a:prstGeom>
          <a:noFill/>
        </p:spPr>
        <p:txBody>
          <a:bodyPr wrap="square" rtlCol="0">
            <a:spAutoFit/>
          </a:bodyPr>
          <a:lstStyle/>
          <a:p>
            <a:r>
              <a:rPr lang="fr-FR" sz="1200" kern="100" baseline="500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1,2,3 </a:t>
            </a:r>
            <a:r>
              <a:rPr lang="fr-FR" sz="12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Pope </a:t>
            </a:r>
            <a:r>
              <a:rPr lang="en-US" sz="12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Francis, </a:t>
            </a:r>
            <a:r>
              <a:rPr lang="en-US" sz="12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t>
            </a:r>
            <a:r>
              <a:rPr lang="en-US" sz="1200" i="1" kern="100" dirty="0" err="1">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Urbi</a:t>
            </a:r>
            <a:r>
              <a:rPr lang="en-US" sz="12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et </a:t>
            </a:r>
            <a:r>
              <a:rPr lang="en-US" sz="1200" i="1" kern="100" dirty="0" err="1">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orbi</a:t>
            </a:r>
            <a:r>
              <a:rPr lang="en-US" sz="1200" i="1"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Blessing. Extraordinary Moment of Prayer Presided Over by Pope Francis</a:t>
            </a:r>
            <a:r>
              <a:rPr lang="en-US" sz="12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lang="en-US" sz="1200" kern="100" dirty="0" err="1">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Sagrato</a:t>
            </a:r>
            <a:r>
              <a:rPr lang="en-US" sz="1200" kern="1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of St. Peter’s Basilica, 27.03.20.</a:t>
            </a:r>
            <a:endParaRPr lang="es-ES" sz="1200" dirty="0"/>
          </a:p>
        </p:txBody>
      </p:sp>
      <p:pic>
        <p:nvPicPr>
          <p:cNvPr id="14" name="Image 7">
            <a:extLst>
              <a:ext uri="{FF2B5EF4-FFF2-40B4-BE49-F238E27FC236}">
                <a16:creationId xmlns:a16="http://schemas.microsoft.com/office/drawing/2014/main" id="{4E5AF0E5-A92F-E452-94DC-868817A13F47}"/>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35350" y="402070"/>
            <a:ext cx="963562" cy="965297"/>
          </a:xfrm>
          <a:prstGeom prst="rect">
            <a:avLst/>
          </a:prstGeom>
        </p:spPr>
      </p:pic>
      <p:sp>
        <p:nvSpPr>
          <p:cNvPr id="2" name="CuadroTexto 1">
            <a:extLst>
              <a:ext uri="{FF2B5EF4-FFF2-40B4-BE49-F238E27FC236}">
                <a16:creationId xmlns:a16="http://schemas.microsoft.com/office/drawing/2014/main" id="{1CB56602-694D-2B4C-E57E-1E7AAFABA70D}"/>
              </a:ext>
            </a:extLst>
          </p:cNvPr>
          <p:cNvSpPr txBox="1"/>
          <p:nvPr/>
        </p:nvSpPr>
        <p:spPr>
          <a:xfrm>
            <a:off x="10210800" y="9525"/>
            <a:ext cx="1983748" cy="369332"/>
          </a:xfrm>
          <a:prstGeom prst="rect">
            <a:avLst/>
          </a:prstGeom>
          <a:noFill/>
        </p:spPr>
        <p:txBody>
          <a:bodyPr wrap="none" rtlCol="0">
            <a:spAutoFit/>
          </a:bodyPr>
          <a:lstStyle/>
          <a:p>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Today's</a:t>
            </a:r>
            <a:r>
              <a:rPr lang="fr-BE" b="1"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i="1" dirty="0">
              <a:solidFill>
                <a:schemeClr val="accent1"/>
              </a:solidFill>
            </a:endParaRPr>
          </a:p>
        </p:txBody>
      </p:sp>
      <p:sp>
        <p:nvSpPr>
          <p:cNvPr id="8" name="Subtítulo 2">
            <a:extLst>
              <a:ext uri="{FF2B5EF4-FFF2-40B4-BE49-F238E27FC236}">
                <a16:creationId xmlns:a16="http://schemas.microsoft.com/office/drawing/2014/main" id="{8C04FDA1-1E79-0E85-2FC3-81C70CD9624C}"/>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22325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9624" y="654173"/>
            <a:ext cx="5008826" cy="584775"/>
          </a:xfrm>
          <a:prstGeom prst="rect">
            <a:avLst/>
          </a:prstGeom>
          <a:noFill/>
        </p:spPr>
        <p:txBody>
          <a:bodyPr wrap="square" rtlCol="0">
            <a:spAutoFit/>
          </a:bodyPr>
          <a:lstStyle/>
          <a:p>
            <a:r>
              <a:rPr lang="fr-FR" sz="3200" b="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Reacting</a:t>
            </a:r>
            <a:r>
              <a:rPr lang="fr-FR" sz="3200" b="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to </a:t>
            </a:r>
            <a:r>
              <a:rPr lang="fr-FR" sz="3200" b="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sz="3200" b="1" dirty="0">
              <a:solidFill>
                <a:schemeClr val="bg2">
                  <a:lumMod val="25000"/>
                </a:schemeClr>
              </a:solidFill>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indent="449580" algn="r">
              <a:lnSpc>
                <a:spcPct val="107000"/>
              </a:lnSpc>
              <a:spcAft>
                <a:spcPts val="800"/>
              </a:spcAft>
            </a:pPr>
            <a:r>
              <a:rPr lang="fr-BE" sz="1400" b="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1400" i="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2E9A7649-A122-97FA-2CBA-D90023FBB501}"/>
              </a:ext>
            </a:extLst>
          </p:cNvPr>
          <p:cNvSpPr txBox="1"/>
          <p:nvPr/>
        </p:nvSpPr>
        <p:spPr>
          <a:xfrm>
            <a:off x="2149965" y="1797784"/>
            <a:ext cx="8885385" cy="2853858"/>
          </a:xfrm>
          <a:prstGeom prst="rect">
            <a:avLst/>
          </a:prstGeom>
          <a:noFill/>
        </p:spPr>
        <p:txBody>
          <a:bodyPr wrap="square" rtlCol="0">
            <a:spAutoFit/>
          </a:bodyPr>
          <a:lstStyle/>
          <a:p>
            <a:pPr marL="342900" indent="-342900" algn="just">
              <a:lnSpc>
                <a:spcPts val="3100"/>
              </a:lnSpc>
              <a:buFont typeface="Wingdings" panose="05000000000000000000" pitchFamily="2" charset="2"/>
              <a:buChar char="q"/>
            </a:pPr>
            <a:r>
              <a:rPr lang="fr-FR" sz="2400" b="1" u="sng"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Historical</a:t>
            </a:r>
            <a:r>
              <a:rPr lang="fr-FR" sz="2400" b="1" u="sng"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400" b="1" u="sng"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pandemics</a:t>
            </a:r>
            <a:r>
              <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poverty, marginalization, unemployment, lack of opportunities for the most vulnerable, structural deficiencies of health and education services, the rampant public and private corruption, drug trafficking and drug use, the murder of social and ecological leaders in many countries, the unspeakable attacks on life and dignity, the assault against nature… in short, war, violence and death.</a:t>
            </a:r>
            <a:r>
              <a:rPr lang="es-ES" sz="2400" i="1" dirty="0">
                <a:effectLst/>
                <a:latin typeface="Calibri" panose="020F0502020204030204" pitchFamily="34" charset="0"/>
                <a:ea typeface="Calibri" panose="020F0502020204030204" pitchFamily="34" charset="0"/>
                <a:cs typeface="Times New Roman" panose="02020603050405020304" pitchFamily="18" charset="0"/>
              </a:rPr>
              <a:t>	</a:t>
            </a:r>
            <a:endParaRPr lang="es-ES" sz="2400" b="1" i="1" dirty="0">
              <a:solidFill>
                <a:schemeClr val="accent4">
                  <a:lumMod val="75000"/>
                </a:schemeClr>
              </a:solidFill>
            </a:endParaRPr>
          </a:p>
        </p:txBody>
      </p:sp>
      <p:sp>
        <p:nvSpPr>
          <p:cNvPr id="7" name="CuadroTexto 6">
            <a:extLst>
              <a:ext uri="{FF2B5EF4-FFF2-40B4-BE49-F238E27FC236}">
                <a16:creationId xmlns:a16="http://schemas.microsoft.com/office/drawing/2014/main" id="{3857559A-F606-FAC4-E30D-6B8E183FE3D8}"/>
              </a:ext>
            </a:extLst>
          </p:cNvPr>
          <p:cNvSpPr txBox="1"/>
          <p:nvPr/>
        </p:nvSpPr>
        <p:spPr>
          <a:xfrm>
            <a:off x="2140440" y="4777218"/>
            <a:ext cx="9238760" cy="468975"/>
          </a:xfrm>
          <a:prstGeom prst="rect">
            <a:avLst/>
          </a:prstGeom>
          <a:noFill/>
        </p:spPr>
        <p:txBody>
          <a:bodyPr wrap="square" rtlCol="0">
            <a:spAutoFit/>
          </a:bodyPr>
          <a:lstStyle/>
          <a:p>
            <a:pPr marL="342900" indent="-342900" algn="just">
              <a:lnSpc>
                <a:spcPts val="3100"/>
              </a:lnSpc>
              <a:buFont typeface="Wingdings" panose="05000000000000000000" pitchFamily="2" charset="2"/>
              <a:buChar char="q"/>
            </a:pPr>
            <a:r>
              <a:rPr lang="fr-FR" sz="2400" b="1" u="sng"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Today’s</a:t>
            </a:r>
            <a:r>
              <a:rPr lang="fr-FR" sz="2400" b="1" u="sng"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400" b="1" u="sng"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pandemics</a:t>
            </a:r>
            <a:r>
              <a:rPr lang="fr-FR" sz="24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400" b="1"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migration, </a:t>
            </a:r>
            <a:r>
              <a:rPr lang="fr-FR" sz="2400" b="1" i="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human</a:t>
            </a:r>
            <a:r>
              <a:rPr lang="fr-FR" sz="2400" b="1"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400" b="1" i="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trafficking</a:t>
            </a:r>
            <a:r>
              <a:rPr lang="fr-FR" sz="2400" b="1"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400" b="1" i="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homelessness</a:t>
            </a:r>
            <a:r>
              <a:rPr lang="fr-FR" sz="2400" b="1" i="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s-ES" sz="2400" dirty="0">
              <a:solidFill>
                <a:schemeClr val="accent4">
                  <a:lumMod val="75000"/>
                </a:schemeClr>
              </a:solidFill>
            </a:endParaRPr>
          </a:p>
        </p:txBody>
      </p:sp>
      <p:pic>
        <p:nvPicPr>
          <p:cNvPr id="11" name="Image 7">
            <a:extLst>
              <a:ext uri="{FF2B5EF4-FFF2-40B4-BE49-F238E27FC236}">
                <a16:creationId xmlns:a16="http://schemas.microsoft.com/office/drawing/2014/main" id="{B72DAF97-373A-5880-73F3-4768A9C87EC6}"/>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35350" y="402070"/>
            <a:ext cx="963562" cy="965297"/>
          </a:xfrm>
          <a:prstGeom prst="rect">
            <a:avLst/>
          </a:prstGeom>
        </p:spPr>
      </p:pic>
      <p:sp>
        <p:nvSpPr>
          <p:cNvPr id="2" name="CuadroTexto 1">
            <a:extLst>
              <a:ext uri="{FF2B5EF4-FFF2-40B4-BE49-F238E27FC236}">
                <a16:creationId xmlns:a16="http://schemas.microsoft.com/office/drawing/2014/main" id="{4BF49D79-D436-13BB-B5B6-0C81670F085F}"/>
              </a:ext>
            </a:extLst>
          </p:cNvPr>
          <p:cNvSpPr txBox="1"/>
          <p:nvPr/>
        </p:nvSpPr>
        <p:spPr>
          <a:xfrm>
            <a:off x="10210800" y="9525"/>
            <a:ext cx="1983748" cy="369332"/>
          </a:xfrm>
          <a:prstGeom prst="rect">
            <a:avLst/>
          </a:prstGeom>
          <a:noFill/>
        </p:spPr>
        <p:txBody>
          <a:bodyPr wrap="none" rtlCol="0">
            <a:spAutoFit/>
          </a:bodyPr>
          <a:lstStyle/>
          <a:p>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Today's</a:t>
            </a:r>
            <a:r>
              <a:rPr lang="fr-BE" b="1"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i="1" dirty="0">
              <a:solidFill>
                <a:schemeClr val="accent1"/>
              </a:solidFill>
            </a:endParaRPr>
          </a:p>
        </p:txBody>
      </p:sp>
      <p:sp>
        <p:nvSpPr>
          <p:cNvPr id="5" name="Subtítulo 2">
            <a:extLst>
              <a:ext uri="{FF2B5EF4-FFF2-40B4-BE49-F238E27FC236}">
                <a16:creationId xmlns:a16="http://schemas.microsoft.com/office/drawing/2014/main" id="{A14BB65C-B63B-74B0-0154-E6FAF60F76C6}"/>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5538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9624" y="663698"/>
            <a:ext cx="6218501" cy="584775"/>
          </a:xfrm>
          <a:prstGeom prst="rect">
            <a:avLst/>
          </a:prstGeom>
          <a:noFill/>
        </p:spPr>
        <p:txBody>
          <a:bodyPr wrap="square" rtlCol="0">
            <a:spAutoFit/>
          </a:bodyPr>
          <a:lstStyle/>
          <a:p>
            <a:r>
              <a:rPr lang="fr-FR" sz="3200" b="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Reacting</a:t>
            </a:r>
            <a:r>
              <a:rPr lang="fr-FR" sz="3200" b="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to </a:t>
            </a:r>
            <a:r>
              <a:rPr lang="fr-FR" sz="3200" b="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sz="3200" b="1" dirty="0">
              <a:solidFill>
                <a:schemeClr val="bg2">
                  <a:lumMod val="25000"/>
                </a:schemeClr>
              </a:solidFill>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indent="449580" algn="r">
              <a:lnSpc>
                <a:spcPct val="107000"/>
              </a:lnSpc>
              <a:spcAft>
                <a:spcPts val="800"/>
              </a:spcAft>
            </a:pPr>
            <a:r>
              <a:rPr lang="fr-BE" sz="1400" b="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1400" i="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Marcador de texto 2">
            <a:extLst>
              <a:ext uri="{FF2B5EF4-FFF2-40B4-BE49-F238E27FC236}">
                <a16:creationId xmlns:a16="http://schemas.microsoft.com/office/drawing/2014/main" id="{F05C97DF-6B6F-EBCA-8B95-3D5218653512}"/>
              </a:ext>
            </a:extLst>
          </p:cNvPr>
          <p:cNvSpPr txBox="1">
            <a:spLocks/>
          </p:cNvSpPr>
          <p:nvPr/>
        </p:nvSpPr>
        <p:spPr>
          <a:xfrm>
            <a:off x="2385411" y="1667026"/>
            <a:ext cx="8092090" cy="3981299"/>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Fields in </a:t>
            </a:r>
            <a:r>
              <a:rPr lang="fr-FR" sz="24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which</a:t>
            </a:r>
            <a:r>
              <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we</a:t>
            </a:r>
            <a:r>
              <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can </a:t>
            </a:r>
            <a:r>
              <a:rPr lang="fr-FR" sz="24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take</a:t>
            </a:r>
            <a:r>
              <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action</a:t>
            </a:r>
            <a:r>
              <a:rPr lang="fr-FR" sz="2400"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t>
            </a:r>
            <a:r>
              <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lvl="1" algn="just"/>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education</a:t>
            </a: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and </a:t>
            </a:r>
            <a:r>
              <a:rPr lang="fr-FR"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virtual</a:t>
            </a: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culture</a:t>
            </a:r>
          </a:p>
          <a:p>
            <a:pPr lvl="1" algn="just"/>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family; cultivating faith and values</a:t>
            </a:r>
            <a:endPar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algn="just"/>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health, medicine and social assistance systems</a:t>
            </a:r>
            <a:endPar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algn="just"/>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the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fate of people living in poverty and politics</a:t>
            </a:r>
            <a:endPar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algn="just"/>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ecology and life system</a:t>
            </a:r>
            <a:endPar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algn="just"/>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faith and the meaning of life</a:t>
            </a:r>
            <a:endPar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algn="just"/>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relationships</a:t>
            </a: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and </a:t>
            </a:r>
            <a:r>
              <a:rPr lang="fr-FR"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daily</a:t>
            </a: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concerns</a:t>
            </a:r>
            <a:endParaRPr lang="es-ES" sz="2400" dirty="0">
              <a:solidFill>
                <a:schemeClr val="accent1">
                  <a:lumMod val="75000"/>
                </a:schemeClr>
              </a:solidFill>
            </a:endParaRPr>
          </a:p>
        </p:txBody>
      </p:sp>
      <p:sp>
        <p:nvSpPr>
          <p:cNvPr id="8" name="CuadroTexto 7">
            <a:extLst>
              <a:ext uri="{FF2B5EF4-FFF2-40B4-BE49-F238E27FC236}">
                <a16:creationId xmlns:a16="http://schemas.microsoft.com/office/drawing/2014/main" id="{8F92693D-3186-D797-A8C5-5BB23B2A6473}"/>
              </a:ext>
            </a:extLst>
          </p:cNvPr>
          <p:cNvSpPr txBox="1"/>
          <p:nvPr/>
        </p:nvSpPr>
        <p:spPr>
          <a:xfrm>
            <a:off x="1259074" y="5942156"/>
            <a:ext cx="4836926" cy="430887"/>
          </a:xfrm>
          <a:prstGeom prst="rect">
            <a:avLst/>
          </a:prstGeom>
          <a:noFill/>
        </p:spPr>
        <p:txBody>
          <a:bodyPr wrap="square" rtlCol="0">
            <a:spAutoFit/>
          </a:bodyPr>
          <a:lstStyle/>
          <a:p>
            <a:r>
              <a:rPr lang="fr-FR" sz="11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*Cf. </a:t>
            </a:r>
            <a:r>
              <a:rPr lang="en-US" sz="11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Colombo-German Vincentian Foundation of Young University Students Bonds of Friendship-</a:t>
            </a:r>
            <a:r>
              <a:rPr lang="en-US" sz="1100" i="1"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Bänder</a:t>
            </a:r>
            <a:r>
              <a:rPr lang="en-US" sz="11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der </a:t>
            </a:r>
            <a:r>
              <a:rPr lang="en-US" sz="1100" i="1"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Freundschaf</a:t>
            </a:r>
            <a:r>
              <a:rPr lang="en-US" sz="11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Monthly virtual meetings of 2020.</a:t>
            </a:r>
            <a:endParaRPr lang="es-ES" sz="1100" i="1" dirty="0"/>
          </a:p>
        </p:txBody>
      </p:sp>
      <p:pic>
        <p:nvPicPr>
          <p:cNvPr id="11" name="Image 7">
            <a:extLst>
              <a:ext uri="{FF2B5EF4-FFF2-40B4-BE49-F238E27FC236}">
                <a16:creationId xmlns:a16="http://schemas.microsoft.com/office/drawing/2014/main" id="{10F40E49-EB25-66D2-0C1E-D75373EB1A1E}"/>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35350" y="402070"/>
            <a:ext cx="963562" cy="965297"/>
          </a:xfrm>
          <a:prstGeom prst="rect">
            <a:avLst/>
          </a:prstGeom>
        </p:spPr>
      </p:pic>
      <p:sp>
        <p:nvSpPr>
          <p:cNvPr id="2" name="CuadroTexto 1">
            <a:extLst>
              <a:ext uri="{FF2B5EF4-FFF2-40B4-BE49-F238E27FC236}">
                <a16:creationId xmlns:a16="http://schemas.microsoft.com/office/drawing/2014/main" id="{F4B8124E-3893-5AA8-DF7F-C96088F71B3B}"/>
              </a:ext>
            </a:extLst>
          </p:cNvPr>
          <p:cNvSpPr txBox="1"/>
          <p:nvPr/>
        </p:nvSpPr>
        <p:spPr>
          <a:xfrm>
            <a:off x="10210800" y="9525"/>
            <a:ext cx="1983748" cy="369332"/>
          </a:xfrm>
          <a:prstGeom prst="rect">
            <a:avLst/>
          </a:prstGeom>
          <a:noFill/>
        </p:spPr>
        <p:txBody>
          <a:bodyPr wrap="none" rtlCol="0">
            <a:spAutoFit/>
          </a:bodyPr>
          <a:lstStyle/>
          <a:p>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Today's</a:t>
            </a:r>
            <a:r>
              <a:rPr lang="fr-BE" b="1"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i="1" dirty="0">
              <a:solidFill>
                <a:schemeClr val="accent1"/>
              </a:solidFill>
            </a:endParaRPr>
          </a:p>
        </p:txBody>
      </p:sp>
      <p:sp>
        <p:nvSpPr>
          <p:cNvPr id="6" name="Subtítulo 2">
            <a:extLst>
              <a:ext uri="{FF2B5EF4-FFF2-40B4-BE49-F238E27FC236}">
                <a16:creationId xmlns:a16="http://schemas.microsoft.com/office/drawing/2014/main" id="{E23A89C2-0D36-0D5C-04F8-9F638E0556D0}"/>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451989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B43D56-0577-FE2A-E325-28CA9C7B8E6E}"/>
              </a:ext>
            </a:extLst>
          </p:cNvPr>
          <p:cNvSpPr>
            <a:spLocks noGrp="1"/>
          </p:cNvSpPr>
          <p:nvPr>
            <p:ph type="title"/>
          </p:nvPr>
        </p:nvSpPr>
        <p:spPr>
          <a:xfrm>
            <a:off x="1635359" y="689568"/>
            <a:ext cx="8775466" cy="567732"/>
          </a:xfrm>
        </p:spPr>
        <p:txBody>
          <a:bodyPr>
            <a:noAutofit/>
          </a:bodyPr>
          <a:lstStyle/>
          <a:p>
            <a:r>
              <a:rPr lang="fr-FR" sz="3200" b="1" dirty="0">
                <a:solidFill>
                  <a:schemeClr val="bg2">
                    <a:lumMod val="25000"/>
                  </a:schemeClr>
                </a:solidFill>
                <a:latin typeface="Calibri" panose="020F0502020204030204" pitchFamily="34" charset="0"/>
                <a:cs typeface="Calibri" panose="020F0502020204030204" pitchFamily="34" charset="0"/>
              </a:rPr>
              <a:t>Actions to </a:t>
            </a:r>
            <a:r>
              <a:rPr lang="fr-FR" sz="3200" b="1" dirty="0" err="1">
                <a:solidFill>
                  <a:schemeClr val="bg2">
                    <a:lumMod val="25000"/>
                  </a:schemeClr>
                </a:solidFill>
                <a:latin typeface="Calibri" panose="020F0502020204030204" pitchFamily="34" charset="0"/>
                <a:cs typeface="Calibri" panose="020F0502020204030204" pitchFamily="34" charset="0"/>
              </a:rPr>
              <a:t>address</a:t>
            </a:r>
            <a:r>
              <a:rPr lang="fr-FR" sz="3200" b="1" dirty="0">
                <a:solidFill>
                  <a:schemeClr val="bg2">
                    <a:lumMod val="25000"/>
                  </a:schemeClr>
                </a:solidFill>
                <a:latin typeface="Calibri" panose="020F0502020204030204" pitchFamily="34" charset="0"/>
                <a:cs typeface="Calibri" panose="020F0502020204030204" pitchFamily="34" charset="0"/>
              </a:rPr>
              <a:t> </a:t>
            </a:r>
            <a:r>
              <a:rPr lang="fr-FR" sz="3200" b="1" dirty="0" err="1">
                <a:solidFill>
                  <a:schemeClr val="bg2">
                    <a:lumMod val="25000"/>
                  </a:schemeClr>
                </a:solidFill>
                <a:latin typeface="Calibri" panose="020F0502020204030204" pitchFamily="34" charset="0"/>
                <a:cs typeface="Calibri" panose="020F0502020204030204" pitchFamily="34" charset="0"/>
              </a:rPr>
              <a:t>today’s</a:t>
            </a:r>
            <a:r>
              <a:rPr lang="fr-FR" sz="3200" b="1" dirty="0">
                <a:solidFill>
                  <a:schemeClr val="bg2">
                    <a:lumMod val="25000"/>
                  </a:schemeClr>
                </a:solidFill>
                <a:latin typeface="Calibri" panose="020F0502020204030204" pitchFamily="34" charset="0"/>
                <a:cs typeface="Calibri" panose="020F0502020204030204" pitchFamily="34" charset="0"/>
              </a:rPr>
              <a:t> </a:t>
            </a:r>
            <a:r>
              <a:rPr lang="fr-FR" sz="3200" b="1" dirty="0" err="1">
                <a:solidFill>
                  <a:schemeClr val="bg2">
                    <a:lumMod val="25000"/>
                  </a:schemeClr>
                </a:solidFill>
                <a:latin typeface="Calibri" panose="020F0502020204030204" pitchFamily="34" charset="0"/>
                <a:cs typeface="Calibri" panose="020F0502020204030204" pitchFamily="34" charset="0"/>
              </a:rPr>
              <a:t>pandemics</a:t>
            </a:r>
            <a:endParaRPr lang="es-ES" sz="3200" b="1" dirty="0">
              <a:solidFill>
                <a:schemeClr val="bg2">
                  <a:lumMod val="25000"/>
                </a:schemeClr>
              </a:solidFill>
              <a:latin typeface="Calibri" panose="020F0502020204030204" pitchFamily="34" charset="0"/>
              <a:cs typeface="Calibri" panose="020F0502020204030204" pitchFamily="34" charset="0"/>
            </a:endParaRPr>
          </a:p>
        </p:txBody>
      </p:sp>
      <p:pic>
        <p:nvPicPr>
          <p:cNvPr id="9" name="Image 7">
            <a:extLst>
              <a:ext uri="{FF2B5EF4-FFF2-40B4-BE49-F238E27FC236}">
                <a16:creationId xmlns:a16="http://schemas.microsoft.com/office/drawing/2014/main" id="{6E4EB8D9-9D6B-3D3C-F872-02697900B7BB}"/>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35350" y="402070"/>
            <a:ext cx="963562" cy="965297"/>
          </a:xfrm>
          <a:prstGeom prst="rect">
            <a:avLst/>
          </a:prstGeom>
        </p:spPr>
      </p:pic>
      <p:grpSp>
        <p:nvGrpSpPr>
          <p:cNvPr id="12" name="Grupo 11">
            <a:extLst>
              <a:ext uri="{FF2B5EF4-FFF2-40B4-BE49-F238E27FC236}">
                <a16:creationId xmlns:a16="http://schemas.microsoft.com/office/drawing/2014/main" id="{9CAEC1CA-A312-E7AC-4CFF-235DA2212EE2}"/>
              </a:ext>
            </a:extLst>
          </p:cNvPr>
          <p:cNvGrpSpPr/>
          <p:nvPr/>
        </p:nvGrpSpPr>
        <p:grpSpPr>
          <a:xfrm>
            <a:off x="2126542" y="1999574"/>
            <a:ext cx="9017708" cy="2867702"/>
            <a:chOff x="1766911" y="1612078"/>
            <a:chExt cx="9257150" cy="4522553"/>
          </a:xfrm>
        </p:grpSpPr>
        <p:sp>
          <p:nvSpPr>
            <p:cNvPr id="4" name="Marcador de texto 2">
              <a:extLst>
                <a:ext uri="{FF2B5EF4-FFF2-40B4-BE49-F238E27FC236}">
                  <a16:creationId xmlns:a16="http://schemas.microsoft.com/office/drawing/2014/main" id="{FFD57F6C-1EA1-856A-2CB8-13B5C96D10B9}"/>
                </a:ext>
              </a:extLst>
            </p:cNvPr>
            <p:cNvSpPr txBox="1">
              <a:spLocks/>
            </p:cNvSpPr>
            <p:nvPr/>
          </p:nvSpPr>
          <p:spPr>
            <a:xfrm>
              <a:off x="1907049" y="1743855"/>
              <a:ext cx="8976871" cy="4157408"/>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just"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Questions </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to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discuss</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in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your</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groups</a:t>
              </a:r>
              <a:endPar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61950" indent="-180975" algn="just">
                <a:spcAft>
                  <a:spcPts val="1200"/>
                </a:spcAft>
                <a:buClr>
                  <a:schemeClr val="bg2">
                    <a:lumMod val="25000"/>
                  </a:schemeClr>
                </a:buClr>
                <a:buNone/>
              </a:pPr>
              <a:r>
                <a:rPr lang="fr-FR" sz="24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1.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What conversions (changes) are the current crises calling for (pandemics, conflicts, climate crisis, etc.)?</a:t>
              </a:r>
              <a:endParaRPr lang="fr-FR" sz="2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990600" lvl="1" indent="-361950" algn="just"/>
              <a:r>
                <a:rPr lang="en-U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On a personal level</a:t>
              </a:r>
              <a:endParaRPr lang="fr-FR"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990600" lvl="1" indent="-361950" algn="just"/>
              <a:r>
                <a:rPr lang="fr-FR"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In </a:t>
              </a:r>
              <a:r>
                <a:rPr lang="fr-FR" sz="20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my</a:t>
              </a:r>
              <a:r>
                <a:rPr lang="fr-FR"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AIC group</a:t>
              </a:r>
              <a:endParaRPr lang="fr-FR" sz="2400" dirty="0">
                <a:solidFill>
                  <a:schemeClr val="accent4">
                    <a:lumMod val="75000"/>
                  </a:schemeClr>
                </a:solidFill>
                <a:latin typeface="Calibri" panose="020F0502020204030204" pitchFamily="34" charset="0"/>
                <a:cs typeface="Calibri" panose="020F0502020204030204" pitchFamily="34" charset="0"/>
              </a:endParaRPr>
            </a:p>
            <a:p>
              <a:pPr marL="0" indent="0" algn="just">
                <a:buNone/>
              </a:pPr>
              <a:endParaRPr lang="fr-FR" sz="24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ángulo: esquinas redondeadas 10">
              <a:extLst>
                <a:ext uri="{FF2B5EF4-FFF2-40B4-BE49-F238E27FC236}">
                  <a16:creationId xmlns:a16="http://schemas.microsoft.com/office/drawing/2014/main" id="{E773002F-43E4-C448-D58E-11206D4A885D}"/>
                </a:ext>
              </a:extLst>
            </p:cNvPr>
            <p:cNvSpPr/>
            <p:nvPr/>
          </p:nvSpPr>
          <p:spPr>
            <a:xfrm>
              <a:off x="1766911" y="1612078"/>
              <a:ext cx="9257150" cy="4522553"/>
            </a:xfrm>
            <a:prstGeom prst="round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3" name="CuadroTexto 2">
            <a:extLst>
              <a:ext uri="{FF2B5EF4-FFF2-40B4-BE49-F238E27FC236}">
                <a16:creationId xmlns:a16="http://schemas.microsoft.com/office/drawing/2014/main" id="{D4385E51-80D7-8D46-FED6-48D2F6C463E9}"/>
              </a:ext>
            </a:extLst>
          </p:cNvPr>
          <p:cNvSpPr txBox="1"/>
          <p:nvPr/>
        </p:nvSpPr>
        <p:spPr>
          <a:xfrm>
            <a:off x="10210800" y="9525"/>
            <a:ext cx="1983748" cy="369332"/>
          </a:xfrm>
          <a:prstGeom prst="rect">
            <a:avLst/>
          </a:prstGeom>
          <a:noFill/>
        </p:spPr>
        <p:txBody>
          <a:bodyPr wrap="none" rtlCol="0">
            <a:spAutoFit/>
          </a:bodyPr>
          <a:lstStyle/>
          <a:p>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Today's</a:t>
            </a:r>
            <a:r>
              <a:rPr lang="fr-BE" b="1"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i="1" dirty="0">
              <a:solidFill>
                <a:schemeClr val="accent1"/>
              </a:solidFill>
            </a:endParaRPr>
          </a:p>
        </p:txBody>
      </p:sp>
      <p:sp>
        <p:nvSpPr>
          <p:cNvPr id="5" name="Subtítulo 2">
            <a:extLst>
              <a:ext uri="{FF2B5EF4-FFF2-40B4-BE49-F238E27FC236}">
                <a16:creationId xmlns:a16="http://schemas.microsoft.com/office/drawing/2014/main" id="{1132FD11-312A-8FEC-6005-1CB23CC1EC3F}"/>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0224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10">
            <a:extLst>
              <a:ext uri="{FF2B5EF4-FFF2-40B4-BE49-F238E27FC236}">
                <a16:creationId xmlns:a16="http://schemas.microsoft.com/office/drawing/2014/main" id="{247FE19C-6D41-03CA-4382-0A3CC7218B4F}"/>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grpSp>
        <p:nvGrpSpPr>
          <p:cNvPr id="18" name="Grupo 17">
            <a:extLst>
              <a:ext uri="{FF2B5EF4-FFF2-40B4-BE49-F238E27FC236}">
                <a16:creationId xmlns:a16="http://schemas.microsoft.com/office/drawing/2014/main" id="{785149F0-C162-8BE1-366F-472177A23306}"/>
              </a:ext>
            </a:extLst>
          </p:cNvPr>
          <p:cNvGrpSpPr/>
          <p:nvPr/>
        </p:nvGrpSpPr>
        <p:grpSpPr>
          <a:xfrm>
            <a:off x="1800225" y="1562101"/>
            <a:ext cx="9428612" cy="4907517"/>
            <a:chOff x="1710409" y="1568011"/>
            <a:chExt cx="9308997" cy="4709042"/>
          </a:xfrm>
        </p:grpSpPr>
        <p:grpSp>
          <p:nvGrpSpPr>
            <p:cNvPr id="5" name="Grupo 4">
              <a:extLst>
                <a:ext uri="{FF2B5EF4-FFF2-40B4-BE49-F238E27FC236}">
                  <a16:creationId xmlns:a16="http://schemas.microsoft.com/office/drawing/2014/main" id="{11DE19BD-37B4-362D-ACF2-B15E28E24386}"/>
                </a:ext>
              </a:extLst>
            </p:cNvPr>
            <p:cNvGrpSpPr/>
            <p:nvPr/>
          </p:nvGrpSpPr>
          <p:grpSpPr>
            <a:xfrm>
              <a:off x="1710409" y="1568011"/>
              <a:ext cx="9308997" cy="4709042"/>
              <a:chOff x="1514475" y="1275474"/>
              <a:chExt cx="9308997" cy="5037231"/>
            </a:xfrm>
          </p:grpSpPr>
          <p:sp>
            <p:nvSpPr>
              <p:cNvPr id="4" name="Marcador de texto 2">
                <a:extLst>
                  <a:ext uri="{FF2B5EF4-FFF2-40B4-BE49-F238E27FC236}">
                    <a16:creationId xmlns:a16="http://schemas.microsoft.com/office/drawing/2014/main" id="{FFD57F6C-1EA1-856A-2CB8-13B5C96D10B9}"/>
                  </a:ext>
                </a:extLst>
              </p:cNvPr>
              <p:cNvSpPr txBox="1">
                <a:spLocks/>
              </p:cNvSpPr>
              <p:nvPr/>
            </p:nvSpPr>
            <p:spPr>
              <a:xfrm>
                <a:off x="1982335" y="1990655"/>
                <a:ext cx="8841137" cy="4322050"/>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Clr>
                    <a:schemeClr val="bg2">
                      <a:lumMod val="25000"/>
                    </a:schemeClr>
                  </a:buClr>
                  <a:buNone/>
                </a:pPr>
                <a:r>
                  <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 </a:t>
                </a:r>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What more could my AIC group do to support:</a:t>
                </a:r>
                <a:endPar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714375" indent="-352425" algn="just"/>
                <a:r>
                  <a:rPr lang="en-U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People who have migrated? </a:t>
                </a:r>
              </a:p>
              <a:p>
                <a:pPr marL="714375" indent="-352425" algn="just"/>
                <a:r>
                  <a:rPr lang="fr-FR" sz="2000" dirty="0" err="1">
                    <a:solidFill>
                      <a:schemeClr val="accent4">
                        <a:lumMod val="75000"/>
                      </a:schemeClr>
                    </a:solidFill>
                    <a:latin typeface="Calibri" panose="020F0502020204030204" pitchFamily="34" charset="0"/>
                    <a:cs typeface="Calibri" panose="020F0502020204030204" pitchFamily="34" charset="0"/>
                  </a:rPr>
                  <a:t>Victims</a:t>
                </a:r>
                <a:r>
                  <a:rPr lang="fr-FR" sz="2000" dirty="0">
                    <a:solidFill>
                      <a:schemeClr val="accent4">
                        <a:lumMod val="75000"/>
                      </a:schemeClr>
                    </a:solidFill>
                    <a:latin typeface="Calibri" panose="020F0502020204030204" pitchFamily="34" charset="0"/>
                    <a:cs typeface="Calibri" panose="020F0502020204030204" pitchFamily="34" charset="0"/>
                  </a:rPr>
                  <a:t> of </a:t>
                </a:r>
                <a:r>
                  <a:rPr lang="fr-FR" sz="2000" dirty="0" err="1">
                    <a:solidFill>
                      <a:schemeClr val="accent4">
                        <a:lumMod val="75000"/>
                      </a:schemeClr>
                    </a:solidFill>
                    <a:latin typeface="Calibri" panose="020F0502020204030204" pitchFamily="34" charset="0"/>
                    <a:cs typeface="Calibri" panose="020F0502020204030204" pitchFamily="34" charset="0"/>
                  </a:rPr>
                  <a:t>human</a:t>
                </a:r>
                <a:r>
                  <a:rPr lang="fr-FR" sz="2000" dirty="0">
                    <a:solidFill>
                      <a:schemeClr val="accent4">
                        <a:lumMod val="75000"/>
                      </a:schemeClr>
                    </a:solidFill>
                    <a:latin typeface="Calibri" panose="020F0502020204030204" pitchFamily="34" charset="0"/>
                    <a:cs typeface="Calibri" panose="020F0502020204030204" pitchFamily="34" charset="0"/>
                  </a:rPr>
                  <a:t> </a:t>
                </a:r>
                <a:r>
                  <a:rPr lang="fr-FR" sz="2000" dirty="0" err="1">
                    <a:solidFill>
                      <a:schemeClr val="accent4">
                        <a:lumMod val="75000"/>
                      </a:schemeClr>
                    </a:solidFill>
                    <a:latin typeface="Calibri" panose="020F0502020204030204" pitchFamily="34" charset="0"/>
                    <a:cs typeface="Calibri" panose="020F0502020204030204" pitchFamily="34" charset="0"/>
                  </a:rPr>
                  <a:t>trafficking</a:t>
                </a:r>
                <a:r>
                  <a:rPr lang="fr-FR" sz="2000" dirty="0">
                    <a:solidFill>
                      <a:schemeClr val="accent4">
                        <a:lumMod val="75000"/>
                      </a:schemeClr>
                    </a:solidFill>
                    <a:latin typeface="Calibri" panose="020F0502020204030204" pitchFamily="34" charset="0"/>
                    <a:cs typeface="Calibri" panose="020F0502020204030204" pitchFamily="34" charset="0"/>
                  </a:rPr>
                  <a:t>?</a:t>
                </a:r>
              </a:p>
              <a:p>
                <a:pPr marL="714375" indent="-352425" algn="just"/>
                <a:r>
                  <a:rPr lang="fr-FR" sz="2000" dirty="0" err="1">
                    <a:solidFill>
                      <a:schemeClr val="accent4">
                        <a:lumMod val="75000"/>
                      </a:schemeClr>
                    </a:solidFill>
                    <a:latin typeface="Calibri" panose="020F0502020204030204" pitchFamily="34" charset="0"/>
                    <a:cs typeface="Calibri" panose="020F0502020204030204" pitchFamily="34" charset="0"/>
                  </a:rPr>
                  <a:t>Homeless</a:t>
                </a:r>
                <a:r>
                  <a:rPr lang="fr-FR" sz="2000" dirty="0">
                    <a:solidFill>
                      <a:schemeClr val="accent4">
                        <a:lumMod val="75000"/>
                      </a:schemeClr>
                    </a:solidFill>
                    <a:latin typeface="Calibri" panose="020F0502020204030204" pitchFamily="34" charset="0"/>
                    <a:cs typeface="Calibri" panose="020F0502020204030204" pitchFamily="34" charset="0"/>
                  </a:rPr>
                  <a:t> people?</a:t>
                </a:r>
              </a:p>
              <a:p>
                <a:pPr marL="714375" indent="-352425" algn="just"/>
                <a:r>
                  <a:rPr lang="en-US" sz="2000" dirty="0">
                    <a:solidFill>
                      <a:schemeClr val="accent4">
                        <a:lumMod val="75000"/>
                      </a:schemeClr>
                    </a:solidFill>
                    <a:latin typeface="Calibri" panose="020F0502020204030204" pitchFamily="34" charset="0"/>
                    <a:cs typeface="Calibri" panose="020F0502020204030204" pitchFamily="34" charset="0"/>
                  </a:rPr>
                  <a:t>People who are victims of very difficult life contexts (domestic violence, armed conflicts, severe economic and political crises...)?</a:t>
                </a:r>
                <a:endParaRPr lang="fr-FR" sz="2000" dirty="0">
                  <a:solidFill>
                    <a:schemeClr val="accent4">
                      <a:lumMod val="75000"/>
                    </a:schemeClr>
                  </a:solidFill>
                  <a:latin typeface="Calibri" panose="020F0502020204030204" pitchFamily="34" charset="0"/>
                  <a:cs typeface="Calibri" panose="020F0502020204030204" pitchFamily="34" charset="0"/>
                </a:endParaRPr>
              </a:p>
              <a:p>
                <a:pPr marL="714375" indent="-352425" algn="just"/>
                <a:r>
                  <a:rPr lang="en-US" sz="2000" dirty="0">
                    <a:solidFill>
                      <a:schemeClr val="accent4">
                        <a:lumMod val="75000"/>
                      </a:schemeClr>
                    </a:solidFill>
                    <a:latin typeface="Calibri" panose="020F0502020204030204" pitchFamily="34" charset="0"/>
                    <a:cs typeface="Calibri" panose="020F0502020204030204" pitchFamily="34" charset="0"/>
                  </a:rPr>
                  <a:t>People who have lost their jobs?</a:t>
                </a:r>
              </a:p>
              <a:p>
                <a:pPr marL="714375" indent="-352425" algn="just"/>
                <a:r>
                  <a:rPr lang="en-US" sz="2000" dirty="0">
                    <a:solidFill>
                      <a:schemeClr val="accent4">
                        <a:lumMod val="75000"/>
                      </a:schemeClr>
                    </a:solidFill>
                    <a:latin typeface="Calibri" panose="020F0502020204030204" pitchFamily="34" charset="0"/>
                    <a:cs typeface="Calibri" panose="020F0502020204030204" pitchFamily="34" charset="0"/>
                  </a:rPr>
                  <a:t>People who no longer have access to schooling?</a:t>
                </a:r>
                <a:endParaRPr lang="fr-FR" sz="2000" dirty="0">
                  <a:solidFill>
                    <a:schemeClr val="accent4">
                      <a:lumMod val="75000"/>
                    </a:schemeClr>
                  </a:solidFill>
                  <a:latin typeface="Calibri" panose="020F0502020204030204" pitchFamily="34" charset="0"/>
                  <a:cs typeface="Calibri" panose="020F0502020204030204" pitchFamily="34" charset="0"/>
                </a:endParaRPr>
              </a:p>
              <a:p>
                <a:pPr marL="714375" indent="-352425" algn="just"/>
                <a:r>
                  <a:rPr lang="en-US" sz="2000" dirty="0">
                    <a:solidFill>
                      <a:schemeClr val="accent4">
                        <a:lumMod val="75000"/>
                      </a:schemeClr>
                    </a:solidFill>
                    <a:latin typeface="Calibri" panose="020F0502020204030204" pitchFamily="34" charset="0"/>
                    <a:cs typeface="Calibri" panose="020F0502020204030204" pitchFamily="34" charset="0"/>
                  </a:rPr>
                  <a:t>Elderly people who suffer from isolation?</a:t>
                </a:r>
                <a:endParaRPr lang="fr-FR"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esquinas redondeadas 10">
                <a:extLst>
                  <a:ext uri="{FF2B5EF4-FFF2-40B4-BE49-F238E27FC236}">
                    <a16:creationId xmlns:a16="http://schemas.microsoft.com/office/drawing/2014/main" id="{7387E951-B84A-1549-8B8E-903036E9DAF7}"/>
                  </a:ext>
                </a:extLst>
              </p:cNvPr>
              <p:cNvSpPr/>
              <p:nvPr/>
            </p:nvSpPr>
            <p:spPr>
              <a:xfrm>
                <a:off x="1514475" y="1275474"/>
                <a:ext cx="9308997" cy="4782426"/>
              </a:xfrm>
              <a:prstGeom prst="round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5" name="CuadroTexto 14">
              <a:extLst>
                <a:ext uri="{FF2B5EF4-FFF2-40B4-BE49-F238E27FC236}">
                  <a16:creationId xmlns:a16="http://schemas.microsoft.com/office/drawing/2014/main" id="{3B89222E-DCDC-76E5-D956-43E76254E1FC}"/>
                </a:ext>
              </a:extLst>
            </p:cNvPr>
            <p:cNvSpPr txBox="1"/>
            <p:nvPr/>
          </p:nvSpPr>
          <p:spPr>
            <a:xfrm>
              <a:off x="1906342" y="1617789"/>
              <a:ext cx="9009307" cy="535618"/>
            </a:xfrm>
            <a:prstGeom prst="rect">
              <a:avLst/>
            </a:prstGeom>
            <a:noFill/>
          </p:spPr>
          <p:txBody>
            <a:bodyPr wrap="square">
              <a:spAutoFit/>
            </a:bodyPr>
            <a:lstStyle/>
            <a:p>
              <a:pPr marL="0" marR="0" lvl="0" indent="0" algn="just"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Questions </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to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discuss</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in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your</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groups</a:t>
              </a:r>
              <a:endPar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
        <p:nvSpPr>
          <p:cNvPr id="16" name="Título 1">
            <a:extLst>
              <a:ext uri="{FF2B5EF4-FFF2-40B4-BE49-F238E27FC236}">
                <a16:creationId xmlns:a16="http://schemas.microsoft.com/office/drawing/2014/main" id="{9657373E-AA92-636E-8A7A-A8993F69DAF5}"/>
              </a:ext>
            </a:extLst>
          </p:cNvPr>
          <p:cNvSpPr>
            <a:spLocks noGrp="1"/>
          </p:cNvSpPr>
          <p:nvPr>
            <p:ph type="title"/>
          </p:nvPr>
        </p:nvSpPr>
        <p:spPr>
          <a:xfrm>
            <a:off x="1635359" y="689568"/>
            <a:ext cx="8775466" cy="567732"/>
          </a:xfrm>
        </p:spPr>
        <p:txBody>
          <a:bodyPr>
            <a:noAutofit/>
          </a:bodyPr>
          <a:lstStyle/>
          <a:p>
            <a:r>
              <a:rPr lang="fr-FR" sz="3200" b="1" dirty="0">
                <a:solidFill>
                  <a:schemeClr val="bg2">
                    <a:lumMod val="25000"/>
                  </a:schemeClr>
                </a:solidFill>
                <a:latin typeface="Calibri" panose="020F0502020204030204" pitchFamily="34" charset="0"/>
                <a:cs typeface="Calibri" panose="020F0502020204030204" pitchFamily="34" charset="0"/>
              </a:rPr>
              <a:t>Actions to </a:t>
            </a:r>
            <a:r>
              <a:rPr lang="fr-FR" sz="3200" b="1" dirty="0" err="1">
                <a:solidFill>
                  <a:schemeClr val="bg2">
                    <a:lumMod val="25000"/>
                  </a:schemeClr>
                </a:solidFill>
                <a:latin typeface="Calibri" panose="020F0502020204030204" pitchFamily="34" charset="0"/>
                <a:cs typeface="Calibri" panose="020F0502020204030204" pitchFamily="34" charset="0"/>
              </a:rPr>
              <a:t>address</a:t>
            </a:r>
            <a:r>
              <a:rPr lang="fr-FR" sz="3200" b="1" dirty="0">
                <a:solidFill>
                  <a:schemeClr val="bg2">
                    <a:lumMod val="25000"/>
                  </a:schemeClr>
                </a:solidFill>
                <a:latin typeface="Calibri" panose="020F0502020204030204" pitchFamily="34" charset="0"/>
                <a:cs typeface="Calibri" panose="020F0502020204030204" pitchFamily="34" charset="0"/>
              </a:rPr>
              <a:t> </a:t>
            </a:r>
            <a:r>
              <a:rPr lang="fr-FR" sz="3200" b="1" dirty="0" err="1">
                <a:solidFill>
                  <a:schemeClr val="bg2">
                    <a:lumMod val="25000"/>
                  </a:schemeClr>
                </a:solidFill>
                <a:latin typeface="Calibri" panose="020F0502020204030204" pitchFamily="34" charset="0"/>
                <a:cs typeface="Calibri" panose="020F0502020204030204" pitchFamily="34" charset="0"/>
              </a:rPr>
              <a:t>today’s</a:t>
            </a:r>
            <a:r>
              <a:rPr lang="fr-FR" sz="3200" b="1" dirty="0">
                <a:solidFill>
                  <a:schemeClr val="bg2">
                    <a:lumMod val="25000"/>
                  </a:schemeClr>
                </a:solidFill>
                <a:latin typeface="Calibri" panose="020F0502020204030204" pitchFamily="34" charset="0"/>
                <a:cs typeface="Calibri" panose="020F0502020204030204" pitchFamily="34" charset="0"/>
              </a:rPr>
              <a:t> </a:t>
            </a:r>
            <a:r>
              <a:rPr lang="fr-FR" sz="3200" b="1" dirty="0" err="1">
                <a:solidFill>
                  <a:schemeClr val="bg2">
                    <a:lumMod val="25000"/>
                  </a:schemeClr>
                </a:solidFill>
                <a:latin typeface="Calibri" panose="020F0502020204030204" pitchFamily="34" charset="0"/>
                <a:cs typeface="Calibri" panose="020F0502020204030204" pitchFamily="34" charset="0"/>
              </a:rPr>
              <a:t>pandemics</a:t>
            </a:r>
            <a:endParaRPr lang="es-ES" sz="3200" b="1" dirty="0">
              <a:solidFill>
                <a:schemeClr val="bg2">
                  <a:lumMod val="25000"/>
                </a:schemeClr>
              </a:solidFill>
              <a:latin typeface="Calibri" panose="020F0502020204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0FB9F970-616C-7E9A-0359-9AB69056D251}"/>
              </a:ext>
            </a:extLst>
          </p:cNvPr>
          <p:cNvSpPr txBox="1"/>
          <p:nvPr/>
        </p:nvSpPr>
        <p:spPr>
          <a:xfrm>
            <a:off x="10210800" y="9525"/>
            <a:ext cx="1983748" cy="369332"/>
          </a:xfrm>
          <a:prstGeom prst="rect">
            <a:avLst/>
          </a:prstGeom>
          <a:noFill/>
        </p:spPr>
        <p:txBody>
          <a:bodyPr wrap="none" rtlCol="0">
            <a:spAutoFit/>
          </a:bodyPr>
          <a:lstStyle/>
          <a:p>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Today's</a:t>
            </a:r>
            <a:r>
              <a:rPr lang="fr-BE" b="1" i="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BE" b="1" i="1" kern="1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pandemics</a:t>
            </a:r>
            <a:endParaRPr lang="es-ES" i="1" dirty="0">
              <a:solidFill>
                <a:schemeClr val="accent1"/>
              </a:solidFill>
            </a:endParaRPr>
          </a:p>
        </p:txBody>
      </p:sp>
      <p:sp>
        <p:nvSpPr>
          <p:cNvPr id="3" name="Subtítulo 2">
            <a:extLst>
              <a:ext uri="{FF2B5EF4-FFF2-40B4-BE49-F238E27FC236}">
                <a16:creationId xmlns:a16="http://schemas.microsoft.com/office/drawing/2014/main" id="{C20C50CA-A9E0-43DA-845D-7D38947E37F8}"/>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18884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a:extLst>
              <a:ext uri="{FF2B5EF4-FFF2-40B4-BE49-F238E27FC236}">
                <a16:creationId xmlns:a16="http://schemas.microsoft.com/office/drawing/2014/main" id="{5ECCEFEB-ACC7-C930-636C-BACE755E0CF5}"/>
              </a:ext>
            </a:extLst>
          </p:cNvPr>
          <p:cNvSpPr txBox="1">
            <a:spLocks/>
          </p:cNvSpPr>
          <p:nvPr/>
        </p:nvSpPr>
        <p:spPr>
          <a:xfrm>
            <a:off x="4210173" y="6333940"/>
            <a:ext cx="8216265" cy="182880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indent="449580" algn="r">
              <a:lnSpc>
                <a:spcPct val="107000"/>
              </a:lnSpc>
              <a:spcAft>
                <a:spcPts val="800"/>
              </a:spcAft>
            </a:pPr>
            <a:r>
              <a:rPr lang="fr-BE" b="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i="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89461B28-7F8A-FCC1-A70E-B0A6A1506624}"/>
              </a:ext>
            </a:extLst>
          </p:cNvPr>
          <p:cNvSpPr txBox="1"/>
          <p:nvPr/>
        </p:nvSpPr>
        <p:spPr>
          <a:xfrm>
            <a:off x="2815889" y="4444743"/>
            <a:ext cx="6572864" cy="584775"/>
          </a:xfrm>
          <a:prstGeom prst="rect">
            <a:avLst/>
          </a:prstGeom>
          <a:noFill/>
        </p:spPr>
        <p:txBody>
          <a:bodyPr wrap="square">
            <a:spAutoFit/>
          </a:bodyPr>
          <a:lstStyle/>
          <a:p>
            <a:r>
              <a:rPr lang="fr-BE" sz="32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III. </a:t>
            </a:r>
            <a:r>
              <a:rPr lang="en-US" sz="3200" b="1" kern="100" dirty="0">
                <a:solidFill>
                  <a:schemeClr val="bg2">
                    <a:lumMod val="25000"/>
                  </a:schemeClr>
                </a:solidFill>
                <a:latin typeface="Calibri" panose="020F0502020204030204" pitchFamily="34" charset="0"/>
                <a:ea typeface="Calibri" panose="020F0502020204030204" pitchFamily="34" charset="0"/>
                <a:cs typeface="Calibri" panose="020F0502020204030204" pitchFamily="34" charset="0"/>
              </a:rPr>
              <a:t>The path to effective charity</a:t>
            </a:r>
            <a:endParaRPr lang="fr-FR" sz="3200" dirty="0">
              <a:solidFill>
                <a:schemeClr val="bg2">
                  <a:lumMod val="25000"/>
                </a:schemeClr>
              </a:solidFill>
            </a:endParaRPr>
          </a:p>
        </p:txBody>
      </p:sp>
      <p:pic>
        <p:nvPicPr>
          <p:cNvPr id="3" name="Image 3">
            <a:extLst>
              <a:ext uri="{FF2B5EF4-FFF2-40B4-BE49-F238E27FC236}">
                <a16:creationId xmlns:a16="http://schemas.microsoft.com/office/drawing/2014/main" id="{9A4C1F3E-135C-847E-B69D-235C7BACC079}"/>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0404365" y="446375"/>
            <a:ext cx="1273452" cy="1275745"/>
          </a:xfrm>
          <a:prstGeom prst="rect">
            <a:avLst/>
          </a:prstGeom>
        </p:spPr>
      </p:pic>
      <p:sp>
        <p:nvSpPr>
          <p:cNvPr id="9" name="Título 1">
            <a:extLst>
              <a:ext uri="{FF2B5EF4-FFF2-40B4-BE49-F238E27FC236}">
                <a16:creationId xmlns:a16="http://schemas.microsoft.com/office/drawing/2014/main" id="{D3E36FB4-1609-CBEC-8C73-FEBEFA36A30F}"/>
              </a:ext>
            </a:extLst>
          </p:cNvPr>
          <p:cNvSpPr txBox="1">
            <a:spLocks/>
          </p:cNvSpPr>
          <p:nvPr/>
        </p:nvSpPr>
        <p:spPr>
          <a:xfrm>
            <a:off x="2057400" y="1540344"/>
            <a:ext cx="8086725" cy="198544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solidFill>
                  <a:srgbClr val="728653">
                    <a:lumMod val="75000"/>
                  </a:srgbClr>
                </a:solidFill>
                <a:latin typeface="Calibri" panose="020F0502020204030204" pitchFamily="34" charset="0"/>
                <a:cs typeface="Calibri" panose="020F0502020204030204" pitchFamily="34" charset="0"/>
              </a:rPr>
              <a:t>AIC Assembly of Delegates – Rome</a:t>
            </a:r>
            <a:r>
              <a:rPr lang="fr-FR" sz="3200" dirty="0">
                <a:solidFill>
                  <a:srgbClr val="728653">
                    <a:lumMod val="75000"/>
                  </a:srgbClr>
                </a:solidFill>
                <a:latin typeface="Calibri" panose="020F0502020204030204" pitchFamily="34" charset="0"/>
                <a:cs typeface="Calibri" panose="020F0502020204030204" pitchFamily="34" charset="0"/>
              </a:rPr>
              <a:t> 2023</a:t>
            </a:r>
            <a:br>
              <a:rPr lang="fr-FR" sz="3200" dirty="0">
                <a:solidFill>
                  <a:srgbClr val="728653">
                    <a:lumMod val="75000"/>
                  </a:srgbClr>
                </a:solidFill>
                <a:latin typeface="Calibri" panose="020F0502020204030204" pitchFamily="34" charset="0"/>
                <a:cs typeface="Calibri" panose="020F0502020204030204" pitchFamily="34" charset="0"/>
              </a:rPr>
            </a:br>
            <a:br>
              <a:rPr lang="fr-FR" sz="3200" dirty="0">
                <a:solidFill>
                  <a:srgbClr val="728653">
                    <a:lumMod val="75000"/>
                  </a:srgbClr>
                </a:solidFill>
                <a:latin typeface="Calibri" panose="020F0502020204030204" pitchFamily="34" charset="0"/>
                <a:cs typeface="Calibri" panose="020F0502020204030204" pitchFamily="34" charset="0"/>
              </a:rPr>
            </a:br>
            <a:r>
              <a:rPr lang="en-US" sz="3200" b="1" i="1" dirty="0">
                <a:solidFill>
                  <a:srgbClr val="A53010">
                    <a:lumMod val="75000"/>
                  </a:srgbClr>
                </a:solidFill>
                <a:latin typeface="Calibri" panose="020F0502020204030204" pitchFamily="34" charset="0"/>
                <a:cs typeface="Calibri" panose="020F0502020204030204" pitchFamily="34" charset="0"/>
              </a:rPr>
              <a:t>Citizens of the world, walking united in hope</a:t>
            </a:r>
            <a:br>
              <a:rPr lang="fr-FR" sz="3200" b="1" i="1" dirty="0">
                <a:solidFill>
                  <a:srgbClr val="A53010">
                    <a:lumMod val="75000"/>
                  </a:srgbClr>
                </a:solidFill>
                <a:latin typeface="Calibri" panose="020F0502020204030204" pitchFamily="34" charset="0"/>
                <a:cs typeface="Calibri" panose="020F0502020204030204" pitchFamily="34" charset="0"/>
              </a:rPr>
            </a:br>
            <a:endParaRPr lang="fr-FR" sz="2400" b="1" kern="1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ubtítulo 2">
            <a:extLst>
              <a:ext uri="{FF2B5EF4-FFF2-40B4-BE49-F238E27FC236}">
                <a16:creationId xmlns:a16="http://schemas.microsoft.com/office/drawing/2014/main" id="{D9AB6DA6-6C4E-7DC3-9B67-77DFEADC657E}"/>
              </a:ext>
            </a:extLst>
          </p:cNvPr>
          <p:cNvSpPr txBox="1">
            <a:spLocks/>
          </p:cNvSpPr>
          <p:nvPr/>
        </p:nvSpPr>
        <p:spPr>
          <a:xfrm>
            <a:off x="7858125" y="6553200"/>
            <a:ext cx="4321628" cy="30420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02681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55991" y="776364"/>
            <a:ext cx="10240597" cy="400110"/>
          </a:xfrm>
          <a:prstGeom prst="rect">
            <a:avLst/>
          </a:prstGeom>
          <a:noFill/>
        </p:spPr>
        <p:txBody>
          <a:bodyPr wrap="square" rtlCol="0">
            <a:spAutoFit/>
          </a:bodyPr>
          <a:lstStyle/>
          <a:p>
            <a:r>
              <a:rPr lang="fr-FR" sz="2000" i="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Reminder</a:t>
            </a:r>
            <a:r>
              <a:rPr lang="fr-FR" sz="2000" i="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of the </a:t>
            </a:r>
            <a:r>
              <a:rPr lang="fr-FR" sz="2000" i="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three</a:t>
            </a:r>
            <a:r>
              <a:rPr lang="fr-FR" sz="2000" i="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phases of the </a:t>
            </a:r>
            <a:r>
              <a:rPr lang="fr-FR" sz="2000" i="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methodology</a:t>
            </a:r>
            <a:r>
              <a:rPr lang="fr-FR" sz="2000" i="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of the AIC </a:t>
            </a:r>
            <a:r>
              <a:rPr lang="fr-FR" sz="2000" i="1" dirty="0" err="1">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Assembly</a:t>
            </a:r>
            <a:r>
              <a:rPr lang="fr-FR" sz="2000" i="1"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2023</a:t>
            </a:r>
          </a:p>
        </p:txBody>
      </p:sp>
      <p:sp>
        <p:nvSpPr>
          <p:cNvPr id="6" name="CuadroTexto 5">
            <a:extLst>
              <a:ext uri="{FF2B5EF4-FFF2-40B4-BE49-F238E27FC236}">
                <a16:creationId xmlns:a16="http://schemas.microsoft.com/office/drawing/2014/main" id="{2E9A7649-A122-97FA-2CBA-D90023FBB501}"/>
              </a:ext>
            </a:extLst>
          </p:cNvPr>
          <p:cNvSpPr txBox="1"/>
          <p:nvPr/>
        </p:nvSpPr>
        <p:spPr>
          <a:xfrm>
            <a:off x="1463586" y="1433450"/>
            <a:ext cx="10191750" cy="1138773"/>
          </a:xfrm>
          <a:prstGeom prst="rect">
            <a:avLst/>
          </a:prstGeom>
          <a:noFill/>
        </p:spPr>
        <p:txBody>
          <a:bodyPr wrap="square" rtlCol="0">
            <a:spAutoFit/>
          </a:bodyPr>
          <a:lstStyle/>
          <a:p>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0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After</a:t>
            </a: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the phases of </a:t>
            </a:r>
            <a:r>
              <a:rPr lang="fr-FR" sz="20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a:t>
            </a:r>
            <a:r>
              <a:rPr lang="fr-FR" sz="20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istening</a:t>
            </a: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and Discernement, </a:t>
            </a:r>
            <a:r>
              <a:rPr lang="fr-FR" sz="20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we</a:t>
            </a: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are </a:t>
            </a:r>
            <a:r>
              <a:rPr lang="fr-FR" sz="20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now</a:t>
            </a: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t>
            </a:r>
            <a:r>
              <a:rPr lang="fr-FR" sz="20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3rd phase</a:t>
            </a: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p>
          <a:p>
            <a:endParaRPr lang="fr-FR" sz="20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a:t>
            </a:r>
            <a:r>
              <a:rPr lang="fr-FR" sz="2800" b="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Ripple</a:t>
            </a:r>
            <a:r>
              <a:rPr lang="fr-FR" sz="28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Effect</a:t>
            </a:r>
            <a:r>
              <a:rPr lang="fr-FR" sz="28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as </a:t>
            </a:r>
            <a:r>
              <a:rPr lang="fr-FR" sz="2800" b="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we</a:t>
            </a:r>
            <a:r>
              <a:rPr lang="fr-FR" sz="28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take</a:t>
            </a:r>
            <a:r>
              <a:rPr lang="fr-FR" sz="28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action</a:t>
            </a:r>
            <a:endParaRPr lang="es-ES" sz="2800" b="1" dirty="0">
              <a:solidFill>
                <a:schemeClr val="accent4">
                  <a:lumMod val="75000"/>
                </a:schemeClr>
              </a:solidFill>
            </a:endParaRPr>
          </a:p>
        </p:txBody>
      </p:sp>
      <p:sp>
        <p:nvSpPr>
          <p:cNvPr id="7" name="CuadroTexto 6">
            <a:extLst>
              <a:ext uri="{FF2B5EF4-FFF2-40B4-BE49-F238E27FC236}">
                <a16:creationId xmlns:a16="http://schemas.microsoft.com/office/drawing/2014/main" id="{3857559A-F606-FAC4-E30D-6B8E183FE3D8}"/>
              </a:ext>
            </a:extLst>
          </p:cNvPr>
          <p:cNvSpPr txBox="1"/>
          <p:nvPr/>
        </p:nvSpPr>
        <p:spPr>
          <a:xfrm>
            <a:off x="2407809" y="2757611"/>
            <a:ext cx="9010872" cy="2098460"/>
          </a:xfrm>
          <a:prstGeom prst="rect">
            <a:avLst/>
          </a:prstGeom>
          <a:noFill/>
        </p:spPr>
        <p:txBody>
          <a:bodyPr wrap="square" rtlCol="0">
            <a:spAutoFit/>
          </a:bodyPr>
          <a:lstStyle/>
          <a:p>
            <a:pPr algn="just">
              <a:lnSpc>
                <a:spcPts val="3200"/>
              </a:lnSpc>
            </a:pP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Pope Francis wants a </a:t>
            </a:r>
            <a:r>
              <a:rPr lang="en-US" sz="2000" b="1"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Church going outwards</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ts val="3200"/>
              </a:lnSpc>
            </a:pPr>
            <a:r>
              <a:rPr lang="en-US" sz="2000" kern="1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As </a:t>
            </a:r>
            <a:r>
              <a:rPr lang="en-US" sz="2000" b="1" kern="1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AIC</a:t>
            </a:r>
            <a:r>
              <a:rPr lang="en-US" sz="2000" kern="1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let us also be </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an Association </a:t>
            </a:r>
            <a:r>
              <a:rPr lang="en-US" sz="2000" b="1"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going outwards</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This attitude implies an </a:t>
            </a:r>
            <a:r>
              <a:rPr lang="en-US" sz="2000" b="1"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open mind</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and a </a:t>
            </a:r>
            <a:r>
              <a:rPr lang="en-US" sz="2000" b="1"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ready will</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 </a:t>
            </a:r>
            <a:r>
              <a:rPr lang="en-US" sz="2000" b="1"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sensitivity to the signs of the times</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 </a:t>
            </a:r>
            <a:r>
              <a:rPr lang="en-US" sz="2000" b="1"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keen intelligence </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to acknowledge our shadows and a </a:t>
            </a:r>
            <a:r>
              <a:rPr lang="en-US" sz="2000" b="1"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strong ability to work as a team</a:t>
            </a:r>
            <a:r>
              <a:rPr lang="en-U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es-ES"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200"/>
              </a:lnSpc>
            </a:pPr>
            <a:endParaRPr lang="es-ES" sz="2000" dirty="0">
              <a:solidFill>
                <a:schemeClr val="accent1">
                  <a:lumMod val="75000"/>
                </a:schemeClr>
              </a:solidFill>
            </a:endParaRPr>
          </a:p>
        </p:txBody>
      </p:sp>
      <p:grpSp>
        <p:nvGrpSpPr>
          <p:cNvPr id="11" name="Grupo 10">
            <a:extLst>
              <a:ext uri="{FF2B5EF4-FFF2-40B4-BE49-F238E27FC236}">
                <a16:creationId xmlns:a16="http://schemas.microsoft.com/office/drawing/2014/main" id="{8D6D6CAA-7687-5570-A408-502BB82EFD24}"/>
              </a:ext>
            </a:extLst>
          </p:cNvPr>
          <p:cNvGrpSpPr/>
          <p:nvPr/>
        </p:nvGrpSpPr>
        <p:grpSpPr>
          <a:xfrm>
            <a:off x="3114261" y="4859527"/>
            <a:ext cx="7490267" cy="556593"/>
            <a:chOff x="2368812" y="5098772"/>
            <a:chExt cx="8236241" cy="556593"/>
          </a:xfrm>
          <a:solidFill>
            <a:schemeClr val="bg2">
              <a:lumMod val="50000"/>
            </a:schemeClr>
          </a:solidFill>
        </p:grpSpPr>
        <p:sp>
          <p:nvSpPr>
            <p:cNvPr id="10" name="Rectángulo: esquinas redondeadas 9">
              <a:extLst>
                <a:ext uri="{FF2B5EF4-FFF2-40B4-BE49-F238E27FC236}">
                  <a16:creationId xmlns:a16="http://schemas.microsoft.com/office/drawing/2014/main" id="{0AA01D66-9FE0-A4BA-56FC-8D723B5F35CB}"/>
                </a:ext>
              </a:extLst>
            </p:cNvPr>
            <p:cNvSpPr/>
            <p:nvPr/>
          </p:nvSpPr>
          <p:spPr>
            <a:xfrm>
              <a:off x="2368812" y="5098772"/>
              <a:ext cx="8236241" cy="556593"/>
            </a:xfrm>
            <a:prstGeom prst="roundRect">
              <a:avLst/>
            </a:prstGeom>
            <a:solidFill>
              <a:schemeClr val="accent5">
                <a:lumMod val="40000"/>
                <a:lumOff val="60000"/>
              </a:schemeClr>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solidFill>
                  <a:schemeClr val="accent4">
                    <a:lumMod val="75000"/>
                  </a:schemeClr>
                </a:solidFill>
              </a:endParaRPr>
            </a:p>
          </p:txBody>
        </p:sp>
        <p:sp>
          <p:nvSpPr>
            <p:cNvPr id="9" name="CuadroTexto 8">
              <a:extLst>
                <a:ext uri="{FF2B5EF4-FFF2-40B4-BE49-F238E27FC236}">
                  <a16:creationId xmlns:a16="http://schemas.microsoft.com/office/drawing/2014/main" id="{CFA3744C-739A-7B05-6B1A-8A4C3BA25E9F}"/>
                </a:ext>
              </a:extLst>
            </p:cNvPr>
            <p:cNvSpPr txBox="1"/>
            <p:nvPr/>
          </p:nvSpPr>
          <p:spPr>
            <a:xfrm>
              <a:off x="2487238" y="5187116"/>
              <a:ext cx="8117815" cy="373307"/>
            </a:xfrm>
            <a:prstGeom prst="rect">
              <a:avLst/>
            </a:prstGeom>
            <a:solidFill>
              <a:schemeClr val="accent5">
                <a:lumMod val="40000"/>
                <a:lumOff val="60000"/>
              </a:schemeClr>
            </a:solidFill>
            <a:ln>
              <a:noFill/>
            </a:ln>
          </p:spPr>
          <p:txBody>
            <a:bodyPr wrap="square" rtlCol="0">
              <a:spAutoFit/>
            </a:bodyPr>
            <a:lstStyle/>
            <a:p>
              <a:pPr marL="88900" algn="just">
                <a:lnSpc>
                  <a:spcPct val="107000"/>
                </a:lnSpc>
                <a:spcAft>
                  <a:spcPts val="800"/>
                </a:spcAft>
              </a:pPr>
              <a:r>
                <a:rPr lang="fr-FR" sz="1800" b="1" kern="100" dirty="0">
                  <a:solidFill>
                    <a:schemeClr val="accent4">
                      <a:lumMod val="75000"/>
                    </a:schemeClr>
                  </a:solidFill>
                  <a:effectLst/>
                  <a:latin typeface="Calibri" panose="020F0502020204030204" pitchFamily="34" charset="0"/>
                  <a:ea typeface="Calibri" panose="020F0502020204030204" pitchFamily="34" charset="0"/>
                  <a:cs typeface="Calibri" panose="020F0502020204030204" pitchFamily="34" charset="0"/>
                </a:rPr>
                <a:t>Benoît XVI : </a:t>
              </a:r>
              <a:r>
                <a:rPr lang="en-US" sz="1800" b="1" i="1" kern="100" dirty="0">
                  <a:solidFill>
                    <a:schemeClr val="accent4">
                      <a:lumMod val="75000"/>
                    </a:schemeClr>
                  </a:solidFill>
                  <a:effectLst/>
                  <a:latin typeface="Calibri" panose="020F0502020204030204" pitchFamily="34" charset="0"/>
                  <a:ea typeface="Calibri" panose="020F0502020204030204" pitchFamily="34" charset="0"/>
                  <a:cs typeface="Calibri" panose="020F0502020204030204" pitchFamily="34" charset="0"/>
                </a:rPr>
                <a:t>The Church does not grow by proselytism but by attraction</a:t>
              </a:r>
              <a:r>
                <a:rPr lang="fr-FR" sz="1800" b="1" kern="100" baseline="50000" dirty="0">
                  <a:solidFill>
                    <a:schemeClr val="accent4">
                      <a:lumMod val="75000"/>
                    </a:schemeClr>
                  </a:solidFill>
                  <a:effectLst/>
                  <a:latin typeface="Calibri" panose="020F0502020204030204" pitchFamily="34" charset="0"/>
                  <a:ea typeface="Calibri" panose="020F0502020204030204" pitchFamily="34" charset="0"/>
                  <a:cs typeface="Calibri" panose="020F0502020204030204" pitchFamily="34" charset="0"/>
                </a:rPr>
                <a:t>1</a:t>
              </a:r>
              <a:endParaRPr lang="es-ES" b="1" dirty="0">
                <a:solidFill>
                  <a:schemeClr val="accent4">
                    <a:lumMod val="75000"/>
                  </a:schemeClr>
                </a:solidFill>
              </a:endParaRPr>
            </a:p>
          </p:txBody>
        </p:sp>
      </p:grpSp>
      <p:pic>
        <p:nvPicPr>
          <p:cNvPr id="8" name="Image 10">
            <a:extLst>
              <a:ext uri="{FF2B5EF4-FFF2-40B4-BE49-F238E27FC236}">
                <a16:creationId xmlns:a16="http://schemas.microsoft.com/office/drawing/2014/main" id="{FACFA11A-429F-0133-434A-4B394CB5A32B}"/>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13" name="Subtítulo 2">
            <a:extLst>
              <a:ext uri="{FF2B5EF4-FFF2-40B4-BE49-F238E27FC236}">
                <a16:creationId xmlns:a16="http://schemas.microsoft.com/office/drawing/2014/main" id="{19BC7052-112E-6E57-AE3C-367D0D5AAD3C}"/>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
        <p:nvSpPr>
          <p:cNvPr id="14" name="CuadroTexto 13">
            <a:extLst>
              <a:ext uri="{FF2B5EF4-FFF2-40B4-BE49-F238E27FC236}">
                <a16:creationId xmlns:a16="http://schemas.microsoft.com/office/drawing/2014/main" id="{26EE2A11-5A9B-678D-2B6B-5B9E38971D95}"/>
              </a:ext>
            </a:extLst>
          </p:cNvPr>
          <p:cNvSpPr txBox="1"/>
          <p:nvPr/>
        </p:nvSpPr>
        <p:spPr>
          <a:xfrm>
            <a:off x="1452702" y="6105823"/>
            <a:ext cx="714939"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5000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1</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EG</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#14</a:t>
            </a:r>
            <a:endParaRPr lang="es-ES" dirty="0"/>
          </a:p>
        </p:txBody>
      </p:sp>
      <p:sp>
        <p:nvSpPr>
          <p:cNvPr id="12" name="CuadroTexto 11">
            <a:extLst>
              <a:ext uri="{FF2B5EF4-FFF2-40B4-BE49-F238E27FC236}">
                <a16:creationId xmlns:a16="http://schemas.microsoft.com/office/drawing/2014/main" id="{E14B1DD6-EC07-48F4-97AD-23AAFA189BA1}"/>
              </a:ext>
            </a:extLst>
          </p:cNvPr>
          <p:cNvSpPr txBox="1"/>
          <p:nvPr/>
        </p:nvSpPr>
        <p:spPr>
          <a:xfrm>
            <a:off x="9318271" y="0"/>
            <a:ext cx="2883225" cy="369332"/>
          </a:xfrm>
          <a:prstGeom prst="rect">
            <a:avLst/>
          </a:prstGeom>
          <a:noFill/>
        </p:spPr>
        <p:txBody>
          <a:bodyPr wrap="none" rtlCol="0">
            <a:spAutoFit/>
          </a:bodyPr>
          <a:lstStyle/>
          <a:p>
            <a:r>
              <a:rPr lang="en-US" b="1" i="1"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The path to effective charity</a:t>
            </a:r>
            <a:endParaRPr lang="es-ES" i="1" dirty="0">
              <a:solidFill>
                <a:schemeClr val="accent1"/>
              </a:solidFill>
            </a:endParaRPr>
          </a:p>
        </p:txBody>
      </p:sp>
    </p:spTree>
    <p:extLst>
      <p:ext uri="{BB962C8B-B14F-4D97-AF65-F5344CB8AC3E}">
        <p14:creationId xmlns:p14="http://schemas.microsoft.com/office/powerpoint/2010/main" val="2000413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973CC1F3-57BA-F066-2AEF-D8BE74AE9690}"/>
              </a:ext>
            </a:extLst>
          </p:cNvPr>
          <p:cNvSpPr>
            <a:spLocks noGrp="1"/>
          </p:cNvSpPr>
          <p:nvPr>
            <p:ph type="body" idx="1"/>
          </p:nvPr>
        </p:nvSpPr>
        <p:spPr>
          <a:xfrm>
            <a:off x="2466976" y="2066925"/>
            <a:ext cx="8048624" cy="2713644"/>
          </a:xfrm>
        </p:spPr>
        <p:txBody>
          <a:bodyPr/>
          <a:lstStyle/>
          <a:p>
            <a:pPr algn="just">
              <a:lnSpc>
                <a:spcPts val="3400"/>
              </a:lnSpc>
            </a:pPr>
            <a:r>
              <a:rPr lang="en-US" sz="2800"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Father Gabriel Naranjo, a priest of the Congregation of the Mission in Colombia, has agreed to accompany our reflection. To do so, he uses the dynamic of synodality suggested by Pope Francis. There are 3 phases in this process: Listening, Discernment and Ripple Effect.</a:t>
            </a:r>
            <a:endParaRPr lang="es-ES" sz="2800" i="1" dirty="0">
              <a:solidFill>
                <a:schemeClr val="accent4">
                  <a:lumMod val="75000"/>
                </a:schemeClr>
              </a:solidFill>
            </a:endParaRPr>
          </a:p>
        </p:txBody>
      </p:sp>
      <p:pic>
        <p:nvPicPr>
          <p:cNvPr id="6" name="Image 5">
            <a:extLst>
              <a:ext uri="{FF2B5EF4-FFF2-40B4-BE49-F238E27FC236}">
                <a16:creationId xmlns:a16="http://schemas.microsoft.com/office/drawing/2014/main" id="{E0609E2F-A935-7645-9BD0-FD72CC783054}"/>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8" name="Título 1">
            <a:extLst>
              <a:ext uri="{FF2B5EF4-FFF2-40B4-BE49-F238E27FC236}">
                <a16:creationId xmlns:a16="http://schemas.microsoft.com/office/drawing/2014/main" id="{C364C7DB-364A-BEF7-2160-05A29CBFA9AE}"/>
              </a:ext>
            </a:extLst>
          </p:cNvPr>
          <p:cNvSpPr>
            <a:spLocks noGrp="1"/>
          </p:cNvSpPr>
          <p:nvPr>
            <p:ph type="title"/>
          </p:nvPr>
        </p:nvSpPr>
        <p:spPr>
          <a:xfrm>
            <a:off x="1762126" y="669224"/>
            <a:ext cx="2409824" cy="607126"/>
          </a:xfrm>
        </p:spPr>
        <p:txBody>
          <a:bodyPr>
            <a:noAutofit/>
          </a:bodyPr>
          <a:lstStyle/>
          <a:p>
            <a:r>
              <a:rPr lang="fr-FR" sz="3200" b="1" dirty="0">
                <a:solidFill>
                  <a:schemeClr val="accent1">
                    <a:lumMod val="75000"/>
                  </a:schemeClr>
                </a:solidFill>
                <a:latin typeface="Calibri" panose="020F0502020204030204" pitchFamily="34" charset="0"/>
                <a:cs typeface="Calibri" panose="020F0502020204030204" pitchFamily="34" charset="0"/>
              </a:rPr>
              <a:t>Introduction</a:t>
            </a:r>
            <a:endParaRPr lang="es-ES" sz="3200" b="1" dirty="0">
              <a:solidFill>
                <a:schemeClr val="accent1">
                  <a:lumMod val="75000"/>
                </a:schemeClr>
              </a:solidFill>
              <a:latin typeface="Calibri" panose="020F0502020204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2BF6B082-DC0D-8570-4758-A57006F2C4EE}"/>
              </a:ext>
            </a:extLst>
          </p:cNvPr>
          <p:cNvSpPr txBox="1"/>
          <p:nvPr/>
        </p:nvSpPr>
        <p:spPr>
          <a:xfrm>
            <a:off x="10810875" y="19050"/>
            <a:ext cx="1367169"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BE" sz="1800" b="1" i="1" u="none" strike="noStrike" kern="100" cap="none" spc="0" normalizeH="0" baseline="0" noProof="0" dirty="0">
                <a:ln>
                  <a:noFill/>
                </a:ln>
                <a:solidFill>
                  <a:srgbClr val="A53010"/>
                </a:solidFill>
                <a:effectLst/>
                <a:uLnTx/>
                <a:uFillTx/>
                <a:latin typeface="Calibri" panose="020F0502020204030204" pitchFamily="34" charset="0"/>
                <a:ea typeface="Calibri" panose="020F0502020204030204" pitchFamily="34" charset="0"/>
                <a:cs typeface="Times New Roman" panose="02020603050405020304" pitchFamily="18" charset="0"/>
              </a:rPr>
              <a:t>Introduction</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sp>
        <p:nvSpPr>
          <p:cNvPr id="7" name="Subtítulo 2">
            <a:extLst>
              <a:ext uri="{FF2B5EF4-FFF2-40B4-BE49-F238E27FC236}">
                <a16:creationId xmlns:a16="http://schemas.microsoft.com/office/drawing/2014/main" id="{0CCD3064-8B88-4030-9F21-2DB8A71AC548}"/>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86818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8300" y="684558"/>
            <a:ext cx="10706100" cy="584775"/>
          </a:xfrm>
          <a:prstGeom prst="rect">
            <a:avLst/>
          </a:prstGeom>
          <a:noFill/>
        </p:spPr>
        <p:txBody>
          <a:bodyPr wrap="square" rtlCol="0">
            <a:spAutoFit/>
          </a:bodyPr>
          <a:lstStyle/>
          <a:p>
            <a:r>
              <a:rPr lang="fr-FR" sz="3200"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Our </a:t>
            </a:r>
            <a:r>
              <a:rPr lang="fr-FR" sz="3200" b="1" dirty="0" err="1">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dreams</a:t>
            </a:r>
            <a:r>
              <a:rPr lang="fr-FR" sz="3200"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 and </a:t>
            </a:r>
            <a:r>
              <a:rPr lang="fr-FR" sz="3200" b="1" dirty="0" err="1">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decisions</a:t>
            </a:r>
            <a:endParaRPr lang="es-ES" sz="3200" dirty="0">
              <a:solidFill>
                <a:schemeClr val="bg2">
                  <a:lumMod val="25000"/>
                </a:schemeClr>
              </a:solidFill>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indent="449580" algn="r">
              <a:lnSpc>
                <a:spcPct val="107000"/>
              </a:lnSpc>
              <a:spcAft>
                <a:spcPts val="800"/>
              </a:spcAft>
            </a:pPr>
            <a:r>
              <a:rPr lang="fr-BE" sz="1400" b="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1400" i="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upo 12">
            <a:extLst>
              <a:ext uri="{FF2B5EF4-FFF2-40B4-BE49-F238E27FC236}">
                <a16:creationId xmlns:a16="http://schemas.microsoft.com/office/drawing/2014/main" id="{D56C6FEA-49F3-7131-6CF1-CED0F9DCC3DD}"/>
              </a:ext>
            </a:extLst>
          </p:cNvPr>
          <p:cNvGrpSpPr/>
          <p:nvPr/>
        </p:nvGrpSpPr>
        <p:grpSpPr>
          <a:xfrm>
            <a:off x="2552700" y="2790825"/>
            <a:ext cx="7086601" cy="1006475"/>
            <a:chOff x="2571750" y="2828925"/>
            <a:chExt cx="7086601" cy="1257300"/>
          </a:xfrm>
        </p:grpSpPr>
        <p:sp>
          <p:nvSpPr>
            <p:cNvPr id="5" name="Rectángulo: esquinas redondeadas 4">
              <a:extLst>
                <a:ext uri="{FF2B5EF4-FFF2-40B4-BE49-F238E27FC236}">
                  <a16:creationId xmlns:a16="http://schemas.microsoft.com/office/drawing/2014/main" id="{5BAF747A-BC2D-7321-A8D8-0CF27D21A59C}"/>
                </a:ext>
              </a:extLst>
            </p:cNvPr>
            <p:cNvSpPr/>
            <p:nvPr/>
          </p:nvSpPr>
          <p:spPr>
            <a:xfrm>
              <a:off x="2571750" y="2828925"/>
              <a:ext cx="7086601" cy="1257300"/>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2E9A7649-A122-97FA-2CBA-D90023FBB501}"/>
                </a:ext>
              </a:extLst>
            </p:cNvPr>
            <p:cNvSpPr txBox="1"/>
            <p:nvPr/>
          </p:nvSpPr>
          <p:spPr>
            <a:xfrm>
              <a:off x="2666999" y="2867189"/>
              <a:ext cx="6915151" cy="830997"/>
            </a:xfrm>
            <a:prstGeom prst="rect">
              <a:avLst/>
            </a:prstGeom>
            <a:noFill/>
          </p:spPr>
          <p:txBody>
            <a:bodyPr wrap="square" rtlCol="0">
              <a:spAutoFit/>
            </a:bodyPr>
            <a:lstStyle/>
            <a:p>
              <a:pPr algn="just"/>
              <a:r>
                <a:rPr lang="en-US"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It is up to us to address the cry of the poor and let ourselves be led by the dreams of Pope Francis.</a:t>
              </a:r>
              <a:endParaRPr lang="es-ES" sz="2400" b="1" dirty="0">
                <a:solidFill>
                  <a:schemeClr val="accent1">
                    <a:lumMod val="75000"/>
                  </a:schemeClr>
                </a:solidFill>
              </a:endParaRPr>
            </a:p>
          </p:txBody>
        </p:sp>
      </p:grpSp>
      <p:sp>
        <p:nvSpPr>
          <p:cNvPr id="9" name="CuadroTexto 8">
            <a:extLst>
              <a:ext uri="{FF2B5EF4-FFF2-40B4-BE49-F238E27FC236}">
                <a16:creationId xmlns:a16="http://schemas.microsoft.com/office/drawing/2014/main" id="{9EE8444A-DE05-97DB-EE9D-C2FB9B00630C}"/>
              </a:ext>
            </a:extLst>
          </p:cNvPr>
          <p:cNvSpPr txBox="1"/>
          <p:nvPr/>
        </p:nvSpPr>
        <p:spPr>
          <a:xfrm>
            <a:off x="9318271" y="0"/>
            <a:ext cx="2883225" cy="369332"/>
          </a:xfrm>
          <a:prstGeom prst="rect">
            <a:avLst/>
          </a:prstGeom>
          <a:noFill/>
        </p:spPr>
        <p:txBody>
          <a:bodyPr wrap="none" rtlCol="0">
            <a:spAutoFit/>
          </a:bodyPr>
          <a:lstStyle/>
          <a:p>
            <a:r>
              <a:rPr lang="en-US" b="1" i="1"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The path to effective charity</a:t>
            </a:r>
            <a:endParaRPr lang="es-ES" i="1" dirty="0">
              <a:solidFill>
                <a:schemeClr val="accent1"/>
              </a:solidFill>
            </a:endParaRPr>
          </a:p>
        </p:txBody>
      </p:sp>
      <p:pic>
        <p:nvPicPr>
          <p:cNvPr id="11" name="Image 10">
            <a:extLst>
              <a:ext uri="{FF2B5EF4-FFF2-40B4-BE49-F238E27FC236}">
                <a16:creationId xmlns:a16="http://schemas.microsoft.com/office/drawing/2014/main" id="{D3CC536C-F4A7-3186-5887-E50031A0BC69}"/>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10" name="Subtítulo 2">
            <a:extLst>
              <a:ext uri="{FF2B5EF4-FFF2-40B4-BE49-F238E27FC236}">
                <a16:creationId xmlns:a16="http://schemas.microsoft.com/office/drawing/2014/main" id="{F7B6BA0C-2127-4C6A-9F34-656B5A3CCEBF}"/>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759343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8300" y="694497"/>
            <a:ext cx="3866573" cy="584775"/>
          </a:xfrm>
          <a:prstGeom prst="rect">
            <a:avLst/>
          </a:prstGeom>
          <a:noFill/>
        </p:spPr>
        <p:txBody>
          <a:bodyPr wrap="square" rtlCol="0">
            <a:spAutoFit/>
          </a:bodyPr>
          <a:lstStyle/>
          <a:p>
            <a:r>
              <a:rPr lang="fr-FR" sz="3200"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Pope Francis’ </a:t>
            </a:r>
            <a:r>
              <a:rPr lang="fr-FR" sz="3200" b="1" dirty="0" err="1">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dreams</a:t>
            </a:r>
            <a:r>
              <a:rPr lang="fr-FR" sz="3200"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3200" dirty="0">
              <a:solidFill>
                <a:schemeClr val="bg2">
                  <a:lumMod val="25000"/>
                </a:schemeClr>
              </a:solidFill>
            </a:endParaRPr>
          </a:p>
        </p:txBody>
      </p:sp>
      <p:sp>
        <p:nvSpPr>
          <p:cNvPr id="4" name="Marcador de texto 2">
            <a:extLst>
              <a:ext uri="{FF2B5EF4-FFF2-40B4-BE49-F238E27FC236}">
                <a16:creationId xmlns:a16="http://schemas.microsoft.com/office/drawing/2014/main" id="{5ACC0884-D576-9E43-AAB3-02E7062E4B3F}"/>
              </a:ext>
            </a:extLst>
          </p:cNvPr>
          <p:cNvSpPr txBox="1">
            <a:spLocks/>
          </p:cNvSpPr>
          <p:nvPr/>
        </p:nvSpPr>
        <p:spPr>
          <a:xfrm>
            <a:off x="2143124" y="1697349"/>
            <a:ext cx="9266240" cy="425123"/>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 </a:t>
            </a:r>
            <a:r>
              <a:rPr lang="fr-FR" sz="2000" b="1"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poor</a:t>
            </a:r>
            <a:r>
              <a:rPr lang="fr-FR"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Church, </a:t>
            </a:r>
            <a:r>
              <a:rPr lang="en-US"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for</a:t>
            </a: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the poor, </a:t>
            </a:r>
            <a:r>
              <a:rPr lang="en-US"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like</a:t>
            </a: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the poor, </a:t>
            </a:r>
            <a:r>
              <a:rPr lang="en-US"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with</a:t>
            </a: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the poor, </a:t>
            </a:r>
            <a:r>
              <a:rPr lang="en-US"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of</a:t>
            </a: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the poor</a:t>
            </a:r>
            <a:r>
              <a:rPr lang="fr-FR"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t>
            </a:r>
            <a:endParaRPr lang="es-ES" sz="2000" dirty="0">
              <a:solidFill>
                <a:schemeClr val="accent1">
                  <a:lumMod val="75000"/>
                </a:schemeClr>
              </a:solidFill>
            </a:endParaRPr>
          </a:p>
        </p:txBody>
      </p:sp>
      <p:sp>
        <p:nvSpPr>
          <p:cNvPr id="5" name="Marcador de texto 2">
            <a:extLst>
              <a:ext uri="{FF2B5EF4-FFF2-40B4-BE49-F238E27FC236}">
                <a16:creationId xmlns:a16="http://schemas.microsoft.com/office/drawing/2014/main" id="{B480D150-D969-47AC-91F6-709D0092FCD4}"/>
              </a:ext>
            </a:extLst>
          </p:cNvPr>
          <p:cNvSpPr txBox="1">
            <a:spLocks/>
          </p:cNvSpPr>
          <p:nvPr/>
        </p:nvSpPr>
        <p:spPr>
          <a:xfrm>
            <a:off x="2143124" y="2272214"/>
            <a:ext cx="9356149" cy="911571"/>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n-US"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 Church going outwards</a:t>
            </a:r>
            <a:r>
              <a:rPr lang="fr-FR"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Let us go forth, then, let us go forth […] I prefer a Church which is bruised, hurting and dirty because it has been out on the streets, rather than a Church which is unhealthy from being confined and from clinging to its own security</a:t>
            </a:r>
            <a:r>
              <a:rPr lang="es-ES" sz="2000" baseline="5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a:t>
            </a:r>
            <a:r>
              <a:rPr lang="fr-FR"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2000" i="1" dirty="0">
              <a:solidFill>
                <a:schemeClr val="accent1">
                  <a:lumMod val="75000"/>
                </a:schemeClr>
              </a:solidFill>
            </a:endParaRPr>
          </a:p>
        </p:txBody>
      </p:sp>
      <p:sp>
        <p:nvSpPr>
          <p:cNvPr id="6" name="Marcador de texto 2">
            <a:extLst>
              <a:ext uri="{FF2B5EF4-FFF2-40B4-BE49-F238E27FC236}">
                <a16:creationId xmlns:a16="http://schemas.microsoft.com/office/drawing/2014/main" id="{D09FCB5B-9522-7BBA-AB9A-36C3DC8D9B3A}"/>
              </a:ext>
            </a:extLst>
          </p:cNvPr>
          <p:cNvSpPr txBox="1">
            <a:spLocks/>
          </p:cNvSpPr>
          <p:nvPr/>
        </p:nvSpPr>
        <p:spPr>
          <a:xfrm>
            <a:off x="2158321" y="3747574"/>
            <a:ext cx="9356148" cy="709491"/>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n-US"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 Church caring for the Common Home:</a:t>
            </a:r>
            <a:r>
              <a:rPr lang="en-U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for the </a:t>
            </a:r>
            <a:r>
              <a:rPr lang="fr-FR" sz="20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cry</a:t>
            </a:r>
            <a:r>
              <a:rPr lang="fr-FR"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of the </a:t>
            </a:r>
            <a:r>
              <a:rPr lang="fr-FR" sz="20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poor</a:t>
            </a:r>
            <a:r>
              <a:rPr lang="fr-FR"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and the </a:t>
            </a:r>
            <a:r>
              <a:rPr lang="fr-FR" sz="20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cry</a:t>
            </a:r>
            <a:r>
              <a:rPr lang="fr-FR"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of the </a:t>
            </a:r>
            <a:r>
              <a:rPr lang="fr-FR" sz="2000"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earth</a:t>
            </a:r>
            <a:endParaRPr lang="es-ES" sz="2000" dirty="0">
              <a:solidFill>
                <a:schemeClr val="accent1">
                  <a:lumMod val="75000"/>
                </a:schemeClr>
              </a:solidFill>
            </a:endParaRPr>
          </a:p>
        </p:txBody>
      </p:sp>
      <p:sp>
        <p:nvSpPr>
          <p:cNvPr id="7" name="Marcador de texto 2">
            <a:extLst>
              <a:ext uri="{FF2B5EF4-FFF2-40B4-BE49-F238E27FC236}">
                <a16:creationId xmlns:a16="http://schemas.microsoft.com/office/drawing/2014/main" id="{86A4D044-4B83-AEF3-9429-15684FF6C5DA}"/>
              </a:ext>
            </a:extLst>
          </p:cNvPr>
          <p:cNvSpPr txBox="1">
            <a:spLocks/>
          </p:cNvSpPr>
          <p:nvPr/>
        </p:nvSpPr>
        <p:spPr>
          <a:xfrm>
            <a:off x="2158321" y="4618683"/>
            <a:ext cx="9340805" cy="1544820"/>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lgn="just"/>
            <a:r>
              <a:rPr lang="fr-FR"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 Church at the service of Universal </a:t>
            </a:r>
            <a:r>
              <a:rPr lang="fr-FR" sz="2000" b="1"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Fraternity</a:t>
            </a:r>
            <a:r>
              <a:rPr lang="fr-FR"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Church has a public role [</a:t>
            </a:r>
            <a:r>
              <a:rPr lang="fr-FR"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she works for the advancement of humanity and of universal fraternity.</a:t>
            </a:r>
            <a:r>
              <a:rPr lang="fr-FR"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000" i="1"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She</a:t>
            </a:r>
            <a:r>
              <a:rPr lang="fr-FR" sz="20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chemeClr val="accent1">
                    <a:lumMod val="75000"/>
                  </a:schemeClr>
                </a:solidFill>
                <a:latin typeface="Calibri" panose="020F0502020204030204" pitchFamily="34" charset="0"/>
                <a:cs typeface="Calibri" panose="020F0502020204030204" pitchFamily="34" charset="0"/>
              </a:rPr>
              <a:t>offers herself as a family among families, this is the Church, open to bearing witness in today’s world, open to faith hope and love for the Lord and for those whom he loves with a preferential love.</a:t>
            </a:r>
            <a:r>
              <a:rPr lang="es-ES" sz="2000" baseline="5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a:t>
            </a:r>
            <a:r>
              <a:rPr lang="fr-FR"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solidFill>
                <a:schemeClr val="accent1">
                  <a:lumMod val="75000"/>
                </a:schemeClr>
              </a:solidFill>
            </a:endParaRPr>
          </a:p>
        </p:txBody>
      </p:sp>
      <p:sp>
        <p:nvSpPr>
          <p:cNvPr id="9" name="CuadroTexto 8">
            <a:extLst>
              <a:ext uri="{FF2B5EF4-FFF2-40B4-BE49-F238E27FC236}">
                <a16:creationId xmlns:a16="http://schemas.microsoft.com/office/drawing/2014/main" id="{C65476FB-F170-132C-2A41-00259B8E474F}"/>
              </a:ext>
            </a:extLst>
          </p:cNvPr>
          <p:cNvSpPr txBox="1"/>
          <p:nvPr/>
        </p:nvSpPr>
        <p:spPr>
          <a:xfrm>
            <a:off x="1516550" y="6239172"/>
            <a:ext cx="714939" cy="461665"/>
          </a:xfrm>
          <a:prstGeom prst="rect">
            <a:avLst/>
          </a:prstGeom>
          <a:noFill/>
        </p:spPr>
        <p:txBody>
          <a:bodyPr wrap="none" rtlCol="0">
            <a:spAutoFit/>
          </a:bodyPr>
          <a:lstStyle/>
          <a:p>
            <a:r>
              <a:rPr lang="es-ES" sz="1200" baseline="5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a:t>
            </a:r>
            <a:r>
              <a:rPr lang="es-ES" sz="12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EG, #49</a:t>
            </a:r>
          </a:p>
          <a:p>
            <a:r>
              <a:rPr lang="es-ES" sz="1200" i="1" baseline="50000" dirty="0">
                <a:solidFill>
                  <a:schemeClr val="accent1">
                    <a:lumMod val="75000"/>
                  </a:schemeClr>
                </a:solidFill>
                <a:latin typeface="Calibri" panose="020F0502020204030204" pitchFamily="34" charset="0"/>
                <a:cs typeface="Times New Roman" panose="02020603050405020304" pitchFamily="18" charset="0"/>
              </a:rPr>
              <a:t>2</a:t>
            </a:r>
            <a:r>
              <a:rPr lang="es-ES" sz="1200" i="1" dirty="0">
                <a:solidFill>
                  <a:schemeClr val="accent1">
                    <a:lumMod val="75000"/>
                  </a:schemeClr>
                </a:solidFill>
                <a:latin typeface="Calibri" panose="020F0502020204030204" pitchFamily="34" charset="0"/>
                <a:cs typeface="Times New Roman" panose="02020603050405020304" pitchFamily="18" charset="0"/>
              </a:rPr>
              <a:t>FT. 276</a:t>
            </a:r>
            <a:endParaRPr lang="es-ES" sz="1200" i="1" baseline="50000" dirty="0"/>
          </a:p>
        </p:txBody>
      </p:sp>
      <p:pic>
        <p:nvPicPr>
          <p:cNvPr id="12" name="Image 10">
            <a:extLst>
              <a:ext uri="{FF2B5EF4-FFF2-40B4-BE49-F238E27FC236}">
                <a16:creationId xmlns:a16="http://schemas.microsoft.com/office/drawing/2014/main" id="{85DBBC89-5FF7-E91C-A113-B5B7F44E6F48}"/>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14" name="CuadroTexto 13">
            <a:extLst>
              <a:ext uri="{FF2B5EF4-FFF2-40B4-BE49-F238E27FC236}">
                <a16:creationId xmlns:a16="http://schemas.microsoft.com/office/drawing/2014/main" id="{73D82F01-7234-4C2B-8F01-CCBB7EC4E21D}"/>
              </a:ext>
            </a:extLst>
          </p:cNvPr>
          <p:cNvSpPr txBox="1"/>
          <p:nvPr/>
        </p:nvSpPr>
        <p:spPr>
          <a:xfrm>
            <a:off x="9318271" y="0"/>
            <a:ext cx="2883225" cy="369332"/>
          </a:xfrm>
          <a:prstGeom prst="rect">
            <a:avLst/>
          </a:prstGeom>
          <a:noFill/>
        </p:spPr>
        <p:txBody>
          <a:bodyPr wrap="none" rtlCol="0">
            <a:spAutoFit/>
          </a:bodyPr>
          <a:lstStyle/>
          <a:p>
            <a:r>
              <a:rPr lang="en-US" b="1" i="1"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The path to effective charity</a:t>
            </a:r>
            <a:endParaRPr lang="es-ES" i="1" dirty="0">
              <a:solidFill>
                <a:schemeClr val="accent1"/>
              </a:solidFill>
            </a:endParaRPr>
          </a:p>
        </p:txBody>
      </p:sp>
      <p:sp>
        <p:nvSpPr>
          <p:cNvPr id="15" name="Subtítulo 2">
            <a:extLst>
              <a:ext uri="{FF2B5EF4-FFF2-40B4-BE49-F238E27FC236}">
                <a16:creationId xmlns:a16="http://schemas.microsoft.com/office/drawing/2014/main" id="{506708F1-F68F-4D3A-B000-962327140B3A}"/>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94531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346AA-8F61-EBA4-491E-E69521C29433}"/>
              </a:ext>
            </a:extLst>
          </p:cNvPr>
          <p:cNvSpPr>
            <a:spLocks noGrp="1"/>
          </p:cNvSpPr>
          <p:nvPr>
            <p:ph type="title"/>
          </p:nvPr>
        </p:nvSpPr>
        <p:spPr>
          <a:xfrm>
            <a:off x="2253571" y="1450268"/>
            <a:ext cx="8890679" cy="1227793"/>
          </a:xfrm>
        </p:spPr>
        <p:txBody>
          <a:bodyPr>
            <a:noAutofit/>
          </a:bodyPr>
          <a:lstStyle/>
          <a:p>
            <a:pPr algn="just"/>
            <a:r>
              <a:rPr lang="en-US" sz="2400" dirty="0">
                <a:solidFill>
                  <a:schemeClr val="accent4">
                    <a:lumMod val="75000"/>
                  </a:schemeClr>
                </a:solidFill>
                <a:latin typeface="Calibri" panose="020F0502020204030204" pitchFamily="34" charset="0"/>
                <a:cs typeface="Calibri" panose="020F0502020204030204" pitchFamily="34" charset="0"/>
              </a:rPr>
              <a:t>In the same way, </a:t>
            </a:r>
            <a:r>
              <a:rPr lang="en-US" sz="2400" b="1" i="1" dirty="0">
                <a:solidFill>
                  <a:schemeClr val="accent4">
                    <a:lumMod val="75000"/>
                  </a:schemeClr>
                </a:solidFill>
                <a:latin typeface="Calibri" panose="020F0502020204030204" pitchFamily="34" charset="0"/>
                <a:cs typeface="Calibri" panose="020F0502020204030204" pitchFamily="34" charset="0"/>
              </a:rPr>
              <a:t>Lent</a:t>
            </a:r>
            <a:r>
              <a:rPr lang="en-US" sz="2400" dirty="0">
                <a:solidFill>
                  <a:schemeClr val="accent4">
                    <a:lumMod val="75000"/>
                  </a:schemeClr>
                </a:solidFill>
                <a:latin typeface="Calibri" panose="020F0502020204030204" pitchFamily="34" charset="0"/>
                <a:cs typeface="Calibri" panose="020F0502020204030204" pitchFamily="34" charset="0"/>
              </a:rPr>
              <a:t>, the upcoming </a:t>
            </a:r>
            <a:r>
              <a:rPr lang="en-US" sz="2400" b="1" i="1" dirty="0">
                <a:solidFill>
                  <a:schemeClr val="accent4">
                    <a:lumMod val="75000"/>
                  </a:schemeClr>
                </a:solidFill>
                <a:latin typeface="Calibri" panose="020F0502020204030204" pitchFamily="34" charset="0"/>
                <a:cs typeface="Calibri" panose="020F0502020204030204" pitchFamily="34" charset="0"/>
              </a:rPr>
              <a:t>Synod</a:t>
            </a:r>
            <a:r>
              <a:rPr lang="en-US" sz="2400" i="1" dirty="0">
                <a:solidFill>
                  <a:schemeClr val="accent4">
                    <a:lumMod val="75000"/>
                  </a:schemeClr>
                </a:solidFill>
                <a:latin typeface="Calibri" panose="020F0502020204030204" pitchFamily="34" charset="0"/>
                <a:cs typeface="Calibri" panose="020F0502020204030204" pitchFamily="34" charset="0"/>
              </a:rPr>
              <a:t> </a:t>
            </a:r>
            <a:r>
              <a:rPr lang="en-US" sz="2400" dirty="0">
                <a:solidFill>
                  <a:schemeClr val="accent4">
                    <a:lumMod val="75000"/>
                  </a:schemeClr>
                </a:solidFill>
                <a:latin typeface="Calibri" panose="020F0502020204030204" pitchFamily="34" charset="0"/>
                <a:cs typeface="Calibri" panose="020F0502020204030204" pitchFamily="34" charset="0"/>
              </a:rPr>
              <a:t>and </a:t>
            </a:r>
            <a:r>
              <a:rPr lang="en-US" sz="2400" i="1" dirty="0">
                <a:solidFill>
                  <a:schemeClr val="accent4">
                    <a:lumMod val="75000"/>
                  </a:schemeClr>
                </a:solidFill>
                <a:latin typeface="Calibri" panose="020F0502020204030204" pitchFamily="34" charset="0"/>
                <a:cs typeface="Calibri" panose="020F0502020204030204" pitchFamily="34" charset="0"/>
              </a:rPr>
              <a:t>this </a:t>
            </a:r>
            <a:r>
              <a:rPr lang="en-US" sz="2400" b="1" i="1" dirty="0">
                <a:solidFill>
                  <a:schemeClr val="accent4">
                    <a:lumMod val="75000"/>
                  </a:schemeClr>
                </a:solidFill>
                <a:latin typeface="Calibri" panose="020F0502020204030204" pitchFamily="34" charset="0"/>
                <a:cs typeface="Calibri" panose="020F0502020204030204" pitchFamily="34" charset="0"/>
              </a:rPr>
              <a:t>AIC Assembly </a:t>
            </a:r>
            <a:r>
              <a:rPr lang="en-US" sz="2400" dirty="0">
                <a:solidFill>
                  <a:schemeClr val="accent4">
                    <a:lumMod val="75000"/>
                  </a:schemeClr>
                </a:solidFill>
                <a:latin typeface="Calibri" panose="020F0502020204030204" pitchFamily="34" charset="0"/>
                <a:cs typeface="Calibri" panose="020F0502020204030204" pitchFamily="34" charset="0"/>
              </a:rPr>
              <a:t>are a journey</a:t>
            </a:r>
            <a:r>
              <a:rPr lang="fr-FR" sz="2400" dirty="0">
                <a:solidFill>
                  <a:schemeClr val="accent4">
                    <a:lumMod val="75000"/>
                  </a:schemeClr>
                </a:solidFill>
                <a:latin typeface="Calibri" panose="020F0502020204030204" pitchFamily="34" charset="0"/>
                <a:cs typeface="Calibri" panose="020F0502020204030204" pitchFamily="34" charset="0"/>
              </a:rPr>
              <a:t>, </a:t>
            </a:r>
            <a:r>
              <a:rPr lang="en-US" sz="2400" dirty="0">
                <a:solidFill>
                  <a:schemeClr val="accent4">
                    <a:lumMod val="75000"/>
                  </a:schemeClr>
                </a:solidFill>
                <a:latin typeface="Calibri" panose="020F0502020204030204" pitchFamily="34" charset="0"/>
                <a:cs typeface="Calibri" panose="020F0502020204030204" pitchFamily="34" charset="0"/>
              </a:rPr>
              <a:t>walking alongside those whom the Lord has placed among us as fellow </a:t>
            </a:r>
            <a:r>
              <a:rPr lang="en-US" sz="2400" dirty="0" err="1">
                <a:solidFill>
                  <a:schemeClr val="accent4">
                    <a:lumMod val="75000"/>
                  </a:schemeClr>
                </a:solidFill>
                <a:latin typeface="Calibri" panose="020F0502020204030204" pitchFamily="34" charset="0"/>
                <a:cs typeface="Calibri" panose="020F0502020204030204" pitchFamily="34" charset="0"/>
              </a:rPr>
              <a:t>travellers</a:t>
            </a:r>
            <a:r>
              <a:rPr lang="en-US" sz="2400" dirty="0">
                <a:solidFill>
                  <a:schemeClr val="accent4">
                    <a:lumMod val="75000"/>
                  </a:schemeClr>
                </a:solidFill>
                <a:latin typeface="Calibri" panose="020F0502020204030204" pitchFamily="34" charset="0"/>
                <a:cs typeface="Calibri" panose="020F0502020204030204" pitchFamily="34" charset="0"/>
              </a:rPr>
              <a:t>, together.</a:t>
            </a:r>
            <a:endParaRPr lang="es-ES" sz="2400" dirty="0">
              <a:solidFill>
                <a:schemeClr val="accent4">
                  <a:lumMod val="75000"/>
                </a:schemeClr>
              </a:solidFill>
              <a:latin typeface="Calibri" panose="020F0502020204030204" pitchFamily="34" charset="0"/>
              <a:cs typeface="Calibri" panose="020F0502020204030204" pitchFamily="34" charset="0"/>
            </a:endParaRPr>
          </a:p>
        </p:txBody>
      </p:sp>
      <p:sp>
        <p:nvSpPr>
          <p:cNvPr id="3" name="Marcador de texto 2">
            <a:extLst>
              <a:ext uri="{FF2B5EF4-FFF2-40B4-BE49-F238E27FC236}">
                <a16:creationId xmlns:a16="http://schemas.microsoft.com/office/drawing/2014/main" id="{973CC1F3-57BA-F066-2AEF-D8BE74AE9690}"/>
              </a:ext>
            </a:extLst>
          </p:cNvPr>
          <p:cNvSpPr>
            <a:spLocks noGrp="1"/>
          </p:cNvSpPr>
          <p:nvPr>
            <p:ph type="body" idx="1"/>
          </p:nvPr>
        </p:nvSpPr>
        <p:spPr>
          <a:xfrm>
            <a:off x="2253573" y="2913682"/>
            <a:ext cx="8890678" cy="965297"/>
          </a:xfrm>
        </p:spPr>
        <p:txBody>
          <a:bodyPr/>
          <a:lstStyle/>
          <a:p>
            <a:pPr algn="just"/>
            <a:r>
              <a:rPr lang="fr-FR"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But </a:t>
            </a:r>
            <a:r>
              <a:rPr lang="fr-FR" b="1"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our</a:t>
            </a:r>
            <a:r>
              <a:rPr lang="fr-FR"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goal </a:t>
            </a:r>
            <a:r>
              <a:rPr lang="fr-FR" b="1"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is</a:t>
            </a:r>
            <a:r>
              <a:rPr lang="fr-FR"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to follow the Master, to the point of giving our life as He did, in the passage from death to life, from sin to grace. </a:t>
            </a:r>
            <a:endParaRPr lang="es-ES" b="1" dirty="0">
              <a:solidFill>
                <a:schemeClr val="accent1">
                  <a:lumMod val="75000"/>
                </a:schemeClr>
              </a:solidFill>
            </a:endParaRPr>
          </a:p>
        </p:txBody>
      </p:sp>
      <p:sp>
        <p:nvSpPr>
          <p:cNvPr id="4" name="Marcador de contenido 3">
            <a:extLst>
              <a:ext uri="{FF2B5EF4-FFF2-40B4-BE49-F238E27FC236}">
                <a16:creationId xmlns:a16="http://schemas.microsoft.com/office/drawing/2014/main" id="{66F14DC1-36C4-9372-B59D-B24D2FB8A26F}"/>
              </a:ext>
            </a:extLst>
          </p:cNvPr>
          <p:cNvSpPr>
            <a:spLocks noGrp="1"/>
          </p:cNvSpPr>
          <p:nvPr>
            <p:ph sz="half" idx="2"/>
          </p:nvPr>
        </p:nvSpPr>
        <p:spPr>
          <a:xfrm>
            <a:off x="2253573" y="4285675"/>
            <a:ext cx="8890677" cy="1821756"/>
          </a:xfrm>
        </p:spPr>
        <p:txBody>
          <a:bodyPr>
            <a:normAutofit/>
          </a:bodyPr>
          <a:lstStyle/>
          <a:p>
            <a:pPr marL="0" indent="0" algn="just">
              <a:buNone/>
            </a:pP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Let us </a:t>
            </a:r>
            <a:r>
              <a:rPr lang="fr-FR" sz="2400" b="1"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come down</a:t>
            </a: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then</a:t>
            </a: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chemeClr val="accent4">
                    <a:lumMod val="75000"/>
                  </a:schemeClr>
                </a:solidFill>
                <a:latin typeface="Calibri" panose="020F0502020204030204" pitchFamily="34" charset="0"/>
                <a:cs typeface="Calibri" panose="020F0502020204030204" pitchFamily="34" charset="0"/>
              </a:rPr>
              <a:t>from the </a:t>
            </a:r>
            <a:r>
              <a:rPr lang="en-GB" sz="2400" b="1" dirty="0">
                <a:solidFill>
                  <a:schemeClr val="accent4">
                    <a:lumMod val="75000"/>
                  </a:schemeClr>
                </a:solidFill>
                <a:latin typeface="Calibri" panose="020F0502020204030204" pitchFamily="34" charset="0"/>
                <a:cs typeface="Calibri" panose="020F0502020204030204" pitchFamily="34" charset="0"/>
              </a:rPr>
              <a:t>mountain</a:t>
            </a:r>
            <a:r>
              <a:rPr lang="en-GB" sz="2400" dirty="0">
                <a:solidFill>
                  <a:schemeClr val="accent4">
                    <a:lumMod val="75000"/>
                  </a:schemeClr>
                </a:solidFill>
                <a:latin typeface="Calibri" panose="020F0502020204030204" pitchFamily="34" charset="0"/>
                <a:cs typeface="Calibri" panose="020F0502020204030204" pitchFamily="34" charset="0"/>
              </a:rPr>
              <a:t> of the Assembly to the </a:t>
            </a:r>
            <a:r>
              <a:rPr lang="fr-FR" sz="2400" b="1"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plain</a:t>
            </a:r>
            <a:r>
              <a:rPr lang="fr-FR"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of action</a:t>
            </a:r>
            <a:r>
              <a:rPr lang="fr-FR" sz="24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and may </a:t>
            </a:r>
            <a:r>
              <a:rPr lang="en-US" sz="24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the grace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that we have experienced </a:t>
            </a:r>
            <a:r>
              <a:rPr lang="en-US" sz="24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sustain us and enable us to be artisans of </a:t>
            </a:r>
            <a:r>
              <a:rPr lang="en-US"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synodality</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in the everyday life of </a:t>
            </a:r>
            <a:r>
              <a:rPr lang="en-US" sz="24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our communities.</a:t>
            </a:r>
            <a:endParaRPr lang="es-ES" sz="2400" b="1" dirty="0">
              <a:solidFill>
                <a:schemeClr val="accent4">
                  <a:lumMod val="75000"/>
                </a:schemeClr>
              </a:solidFill>
            </a:endParaRPr>
          </a:p>
        </p:txBody>
      </p:sp>
      <p:sp>
        <p:nvSpPr>
          <p:cNvPr id="8" name="Subtítulo 2">
            <a:extLst>
              <a:ext uri="{FF2B5EF4-FFF2-40B4-BE49-F238E27FC236}">
                <a16:creationId xmlns:a16="http://schemas.microsoft.com/office/drawing/2014/main" id="{A9CA9BAA-7AF8-CA96-753A-E8F2FC22C366}"/>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indent="449580" algn="r">
              <a:lnSpc>
                <a:spcPct val="107000"/>
              </a:lnSpc>
              <a:spcAft>
                <a:spcPts val="800"/>
              </a:spcAft>
            </a:pPr>
            <a:r>
              <a:rPr lang="fr-BE" sz="1400" b="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1400" i="1" kern="1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 10">
            <a:extLst>
              <a:ext uri="{FF2B5EF4-FFF2-40B4-BE49-F238E27FC236}">
                <a16:creationId xmlns:a16="http://schemas.microsoft.com/office/drawing/2014/main" id="{ACA7854D-EDAC-C497-0D04-C5E19B654ED1}"/>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9" name="Subtítulo 2">
            <a:extLst>
              <a:ext uri="{FF2B5EF4-FFF2-40B4-BE49-F238E27FC236}">
                <a16:creationId xmlns:a16="http://schemas.microsoft.com/office/drawing/2014/main" id="{4C2C6D82-7F9A-4512-A853-00932EFD91BD}"/>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
        <p:nvSpPr>
          <p:cNvPr id="12" name="CuadroTexto 11">
            <a:extLst>
              <a:ext uri="{FF2B5EF4-FFF2-40B4-BE49-F238E27FC236}">
                <a16:creationId xmlns:a16="http://schemas.microsoft.com/office/drawing/2014/main" id="{5EBCCFEA-102C-46FD-8F64-D51F854485E0}"/>
              </a:ext>
            </a:extLst>
          </p:cNvPr>
          <p:cNvSpPr txBox="1"/>
          <p:nvPr/>
        </p:nvSpPr>
        <p:spPr>
          <a:xfrm>
            <a:off x="9318271" y="0"/>
            <a:ext cx="2883225" cy="369332"/>
          </a:xfrm>
          <a:prstGeom prst="rect">
            <a:avLst/>
          </a:prstGeom>
          <a:noFill/>
        </p:spPr>
        <p:txBody>
          <a:bodyPr wrap="none" rtlCol="0">
            <a:spAutoFit/>
          </a:bodyPr>
          <a:lstStyle/>
          <a:p>
            <a:r>
              <a:rPr lang="en-US" b="1" i="1"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The path to effective charity</a:t>
            </a:r>
            <a:endParaRPr lang="es-ES" i="1" dirty="0">
              <a:solidFill>
                <a:schemeClr val="accent1"/>
              </a:solidFill>
            </a:endParaRPr>
          </a:p>
        </p:txBody>
      </p:sp>
    </p:spTree>
    <p:extLst>
      <p:ext uri="{BB962C8B-B14F-4D97-AF65-F5344CB8AC3E}">
        <p14:creationId xmlns:p14="http://schemas.microsoft.com/office/powerpoint/2010/main" val="1870179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10">
            <a:extLst>
              <a:ext uri="{FF2B5EF4-FFF2-40B4-BE49-F238E27FC236}">
                <a16:creationId xmlns:a16="http://schemas.microsoft.com/office/drawing/2014/main" id="{247FE19C-6D41-03CA-4382-0A3CC7218B4F}"/>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grpSp>
        <p:nvGrpSpPr>
          <p:cNvPr id="2" name="Grupo 1">
            <a:extLst>
              <a:ext uri="{FF2B5EF4-FFF2-40B4-BE49-F238E27FC236}">
                <a16:creationId xmlns:a16="http://schemas.microsoft.com/office/drawing/2014/main" id="{458C6038-5945-49D2-830A-212F29D423DC}"/>
              </a:ext>
            </a:extLst>
          </p:cNvPr>
          <p:cNvGrpSpPr/>
          <p:nvPr/>
        </p:nvGrpSpPr>
        <p:grpSpPr>
          <a:xfrm>
            <a:off x="2493818" y="1808164"/>
            <a:ext cx="8247207" cy="2887662"/>
            <a:chOff x="2493818" y="1808163"/>
            <a:chExt cx="8518860" cy="3000305"/>
          </a:xfrm>
        </p:grpSpPr>
        <p:sp>
          <p:nvSpPr>
            <p:cNvPr id="10" name="Rectángulo: esquinas redondeadas 10">
              <a:extLst>
                <a:ext uri="{FF2B5EF4-FFF2-40B4-BE49-F238E27FC236}">
                  <a16:creationId xmlns:a16="http://schemas.microsoft.com/office/drawing/2014/main" id="{DBE511B9-549D-7C44-9620-807E68F1C025}"/>
                </a:ext>
              </a:extLst>
            </p:cNvPr>
            <p:cNvSpPr/>
            <p:nvPr/>
          </p:nvSpPr>
          <p:spPr>
            <a:xfrm>
              <a:off x="2493818" y="1808163"/>
              <a:ext cx="8518860" cy="3000305"/>
            </a:xfrm>
            <a:prstGeom prst="roundRect">
              <a:avLst/>
            </a:prstGeom>
            <a:no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Marcador de texto 2">
              <a:extLst>
                <a:ext uri="{FF2B5EF4-FFF2-40B4-BE49-F238E27FC236}">
                  <a16:creationId xmlns:a16="http://schemas.microsoft.com/office/drawing/2014/main" id="{269FEBFA-A45B-264C-B280-11569C308DFF}"/>
                </a:ext>
              </a:extLst>
            </p:cNvPr>
            <p:cNvSpPr txBox="1">
              <a:spLocks/>
            </p:cNvSpPr>
            <p:nvPr/>
          </p:nvSpPr>
          <p:spPr>
            <a:xfrm>
              <a:off x="2669336" y="1957083"/>
              <a:ext cx="8198157" cy="2670336"/>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just"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Questions </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to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discuss</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in </a:t>
              </a:r>
              <a:r>
                <a:rPr lang="fr-FR" sz="2800" b="1" kern="1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your</a:t>
              </a:r>
              <a:r>
                <a:rPr lang="fr-FR" sz="2800" b="1" kern="1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groups</a:t>
              </a:r>
              <a:endParaRPr kumimoji="0" lang="fr-FR" sz="2800" b="1"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80975" indent="0" algn="just">
                <a:spcAft>
                  <a:spcPts val="1200"/>
                </a:spcAft>
                <a:buClr>
                  <a:schemeClr val="bg2">
                    <a:lumMod val="25000"/>
                  </a:schemeClr>
                </a:buClr>
                <a:buNone/>
              </a:pPr>
              <a:r>
                <a:rPr lang="en-US" sz="24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Father Gabriel Naranjo's talk help me on the path to effective charity?</a:t>
              </a:r>
              <a:r>
                <a:rPr lang="fr-FR"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fr-FR" sz="2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indent="-342900" algn="just"/>
              <a:r>
                <a:rPr lang="fr-FR" sz="22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On a </a:t>
              </a:r>
              <a:r>
                <a:rPr lang="fr-FR" sz="22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personal</a:t>
              </a:r>
              <a:r>
                <a:rPr lang="fr-FR" sz="22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22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level</a:t>
              </a:r>
              <a:r>
                <a:rPr lang="fr-FR" sz="22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lvl="1" indent="-342900" algn="just"/>
              <a:r>
                <a:rPr lang="fr-FR" sz="22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In </a:t>
              </a:r>
              <a:r>
                <a:rPr lang="fr-FR" sz="22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my</a:t>
              </a:r>
              <a:r>
                <a:rPr lang="fr-FR" sz="22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AIC group</a:t>
              </a:r>
              <a:endParaRPr lang="fr-FR" sz="22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fr-FR" sz="28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sp>
        <p:nvSpPr>
          <p:cNvPr id="12" name="CuadroTexto 11">
            <a:extLst>
              <a:ext uri="{FF2B5EF4-FFF2-40B4-BE49-F238E27FC236}">
                <a16:creationId xmlns:a16="http://schemas.microsoft.com/office/drawing/2014/main" id="{0B314B3E-BE81-45CC-AA75-009026721374}"/>
              </a:ext>
            </a:extLst>
          </p:cNvPr>
          <p:cNvSpPr txBox="1"/>
          <p:nvPr/>
        </p:nvSpPr>
        <p:spPr>
          <a:xfrm>
            <a:off x="9318271" y="0"/>
            <a:ext cx="2883225" cy="369332"/>
          </a:xfrm>
          <a:prstGeom prst="rect">
            <a:avLst/>
          </a:prstGeom>
          <a:noFill/>
        </p:spPr>
        <p:txBody>
          <a:bodyPr wrap="none" rtlCol="0">
            <a:spAutoFit/>
          </a:bodyPr>
          <a:lstStyle/>
          <a:p>
            <a:r>
              <a:rPr lang="en-US" b="1" i="1"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The path to effective charity</a:t>
            </a:r>
            <a:endParaRPr lang="es-ES" i="1" dirty="0">
              <a:solidFill>
                <a:schemeClr val="accent1"/>
              </a:solidFill>
            </a:endParaRPr>
          </a:p>
        </p:txBody>
      </p:sp>
      <p:sp>
        <p:nvSpPr>
          <p:cNvPr id="13" name="Subtítulo 2">
            <a:extLst>
              <a:ext uri="{FF2B5EF4-FFF2-40B4-BE49-F238E27FC236}">
                <a16:creationId xmlns:a16="http://schemas.microsoft.com/office/drawing/2014/main" id="{CFC213B5-402D-4B08-AB16-12A212D8EBB9}"/>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5429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346AA-8F61-EBA4-491E-E69521C29433}"/>
              </a:ext>
            </a:extLst>
          </p:cNvPr>
          <p:cNvSpPr>
            <a:spLocks noGrp="1"/>
          </p:cNvSpPr>
          <p:nvPr>
            <p:ph type="title"/>
          </p:nvPr>
        </p:nvSpPr>
        <p:spPr>
          <a:xfrm>
            <a:off x="1680209" y="758958"/>
            <a:ext cx="9111615" cy="965298"/>
          </a:xfrm>
        </p:spPr>
        <p:txBody>
          <a:bodyPr>
            <a:noAutofit/>
          </a:bodyPr>
          <a:lstStyle/>
          <a:p>
            <a:pPr algn="just"/>
            <a:r>
              <a:rPr lang="fr-FR" sz="2000" dirty="0">
                <a:solidFill>
                  <a:schemeClr val="accent1">
                    <a:lumMod val="75000"/>
                  </a:schemeClr>
                </a:solidFill>
                <a:latin typeface="Calibri" panose="020F0502020204030204" pitchFamily="34" charset="0"/>
                <a:cs typeface="Calibri" panose="020F0502020204030204" pitchFamily="34" charset="0"/>
              </a:rPr>
              <a:t>1° </a:t>
            </a:r>
            <a:r>
              <a:rPr lang="en-US" sz="2000" b="1" dirty="0">
                <a:solidFill>
                  <a:schemeClr val="accent4">
                    <a:lumMod val="75000"/>
                  </a:schemeClr>
                </a:solidFill>
                <a:latin typeface="Calibri" panose="020F0502020204030204" pitchFamily="34" charset="0"/>
                <a:cs typeface="Calibri" panose="020F0502020204030204" pitchFamily="34" charset="0"/>
              </a:rPr>
              <a:t>Listening </a:t>
            </a:r>
            <a:r>
              <a:rPr lang="en-US" sz="2000" dirty="0">
                <a:solidFill>
                  <a:schemeClr val="accent4">
                    <a:lumMod val="75000"/>
                  </a:schemeClr>
                </a:solidFill>
                <a:latin typeface="Calibri" panose="020F0502020204030204" pitchFamily="34" charset="0"/>
                <a:cs typeface="Calibri" panose="020F0502020204030204" pitchFamily="34" charset="0"/>
              </a:rPr>
              <a:t>corresponds to the first moment of the process, that is, to the preparation of the Assembly; listening to contemporary voices, to the cries of the earth, the cry of the poor, the cries of inequity and injustice, the sounds of dehumanization and mistreatment.</a:t>
            </a:r>
            <a:endParaRPr lang="es-ES" sz="2000" dirty="0">
              <a:solidFill>
                <a:schemeClr val="accent4">
                  <a:lumMod val="75000"/>
                </a:schemeClr>
              </a:solidFill>
              <a:latin typeface="Calibri" panose="020F0502020204030204" pitchFamily="34" charset="0"/>
              <a:cs typeface="Calibri" panose="020F0502020204030204" pitchFamily="34" charset="0"/>
            </a:endParaRPr>
          </a:p>
        </p:txBody>
      </p:sp>
      <p:sp>
        <p:nvSpPr>
          <p:cNvPr id="3" name="Marcador de texto 2">
            <a:extLst>
              <a:ext uri="{FF2B5EF4-FFF2-40B4-BE49-F238E27FC236}">
                <a16:creationId xmlns:a16="http://schemas.microsoft.com/office/drawing/2014/main" id="{973CC1F3-57BA-F066-2AEF-D8BE74AE9690}"/>
              </a:ext>
            </a:extLst>
          </p:cNvPr>
          <p:cNvSpPr>
            <a:spLocks noGrp="1"/>
          </p:cNvSpPr>
          <p:nvPr>
            <p:ph type="body" idx="1"/>
          </p:nvPr>
        </p:nvSpPr>
        <p:spPr>
          <a:xfrm>
            <a:off x="2085041" y="1972570"/>
            <a:ext cx="8430559" cy="1037604"/>
          </a:xfrm>
        </p:spPr>
        <p:txBody>
          <a:bodyPr/>
          <a:lstStyle/>
          <a:p>
            <a:pPr algn="just"/>
            <a:r>
              <a:rPr lang="en-US" sz="2000" i="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An attitude that allows us, like God at the time of the slavery of his people in Egypt,</a:t>
            </a:r>
            <a:r>
              <a:rPr lang="fr-FR" sz="2000" i="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to lower ourselves, to approach and commit ourselves,</a:t>
            </a:r>
            <a:r>
              <a:rPr lang="fr-FR" sz="2000" i="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thus becoming a liberating agent of the slavery of the earth and of the poor.</a:t>
            </a:r>
            <a:endParaRPr lang="es-ES" sz="2000" i="1" dirty="0">
              <a:solidFill>
                <a:schemeClr val="accent2">
                  <a:lumMod val="75000"/>
                </a:schemeClr>
              </a:solidFill>
            </a:endParaRPr>
          </a:p>
        </p:txBody>
      </p:sp>
      <p:sp>
        <p:nvSpPr>
          <p:cNvPr id="4" name="Marcador de contenido 3">
            <a:extLst>
              <a:ext uri="{FF2B5EF4-FFF2-40B4-BE49-F238E27FC236}">
                <a16:creationId xmlns:a16="http://schemas.microsoft.com/office/drawing/2014/main" id="{66F14DC1-36C4-9372-B59D-B24D2FB8A26F}"/>
              </a:ext>
            </a:extLst>
          </p:cNvPr>
          <p:cNvSpPr>
            <a:spLocks noGrp="1"/>
          </p:cNvSpPr>
          <p:nvPr>
            <p:ph sz="half" idx="2"/>
          </p:nvPr>
        </p:nvSpPr>
        <p:spPr>
          <a:xfrm>
            <a:off x="1699260" y="4591364"/>
            <a:ext cx="9111614" cy="1657036"/>
          </a:xfrm>
        </p:spPr>
        <p:txBody>
          <a:bodyPr>
            <a:normAutofit/>
          </a:bodyPr>
          <a:lstStyle/>
          <a:p>
            <a:pPr marL="0" indent="0" algn="just">
              <a:buNone/>
            </a:pP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3° </a:t>
            </a:r>
            <a:r>
              <a:rPr lang="en-US" sz="20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Ripple Effect</a:t>
            </a:r>
            <a:r>
              <a:rPr lang="en-U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is present especially in the third moment of the process, after the Assembly, as we take action</a:t>
            </a:r>
            <a:r>
              <a:rPr lang="en-U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t>
            </a:r>
            <a:r>
              <a:rPr lang="en-U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changing our way of working if necessary.</a:t>
            </a:r>
            <a:r>
              <a:rPr lang="fr-FR"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Pope Francis </a:t>
            </a:r>
            <a:r>
              <a:rPr lang="fr-FR" sz="20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wants</a:t>
            </a:r>
            <a:r>
              <a:rPr lang="fr-FR"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 Church </a:t>
            </a:r>
            <a:r>
              <a:rPr lang="en-GB" sz="2000" kern="0" dirty="0">
                <a:solidFill>
                  <a:schemeClr val="accent4">
                    <a:lumMod val="75000"/>
                  </a:schemeClr>
                </a:solidFill>
                <a:effectLst/>
                <a:latin typeface="Calibri" panose="020F0502020204030204" pitchFamily="34" charset="0"/>
                <a:ea typeface="Calibri" panose="020F0502020204030204" pitchFamily="34" charset="0"/>
              </a:rPr>
              <a:t>going outwards</a:t>
            </a:r>
            <a:r>
              <a:rPr lang="fr-FR"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in our case an Association going outwards.</a:t>
            </a:r>
            <a:r>
              <a:rPr lang="fr-FR"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This attitude </a:t>
            </a:r>
            <a:r>
              <a:rPr lang="en-U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implies an open mind and a ready will, a sensitivity to the signs of the times, a keen intelligence to acknowledge our shadows and a strong ability to work as a team. </a:t>
            </a:r>
            <a:endParaRPr lang="es-ES" sz="2000" dirty="0">
              <a:solidFill>
                <a:schemeClr val="accent4">
                  <a:lumMod val="75000"/>
                </a:schemeClr>
              </a:solidFill>
            </a:endParaRPr>
          </a:p>
        </p:txBody>
      </p:sp>
      <p:sp>
        <p:nvSpPr>
          <p:cNvPr id="5" name="Título 1">
            <a:extLst>
              <a:ext uri="{FF2B5EF4-FFF2-40B4-BE49-F238E27FC236}">
                <a16:creationId xmlns:a16="http://schemas.microsoft.com/office/drawing/2014/main" id="{A50A17BC-E1F5-CB21-351F-7AD7E84CCF5C}"/>
              </a:ext>
            </a:extLst>
          </p:cNvPr>
          <p:cNvSpPr txBox="1">
            <a:spLocks/>
          </p:cNvSpPr>
          <p:nvPr/>
        </p:nvSpPr>
        <p:spPr>
          <a:xfrm>
            <a:off x="1699261" y="3096118"/>
            <a:ext cx="9111614" cy="12853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0" lang="fr-FR" sz="2000" b="0" i="0" u="none" strike="noStrike" kern="1200" cap="none" spc="0" normalizeH="0" baseline="0" noProof="0" dirty="0">
                <a:ln>
                  <a:noFill/>
                </a:ln>
                <a:solidFill>
                  <a:srgbClr val="A53010">
                    <a:lumMod val="75000"/>
                  </a:srgbClr>
                </a:solidFill>
                <a:effectLst/>
                <a:uLnTx/>
                <a:uFillTx/>
                <a:latin typeface="Calibri" panose="020F0502020204030204" pitchFamily="34" charset="0"/>
                <a:ea typeface="+mj-ea"/>
                <a:cs typeface="Calibri" panose="020F0502020204030204" pitchFamily="34" charset="0"/>
              </a:rPr>
              <a:t>2° </a:t>
            </a:r>
            <a:r>
              <a:rPr kumimoji="0" lang="en-US" sz="2000" b="1"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mj-ea"/>
                <a:cs typeface="Calibri" panose="020F0502020204030204" pitchFamily="34" charset="0"/>
              </a:rPr>
              <a:t>Discernment </a:t>
            </a:r>
            <a:r>
              <a:rPr kumimoji="0" lang="en-US" sz="200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mj-ea"/>
                <a:cs typeface="Calibri" panose="020F0502020204030204" pitchFamily="34" charset="0"/>
              </a:rPr>
              <a:t>corresponds to the second moment of the process, that is, to the International Assembly itself: it is</a:t>
            </a:r>
            <a:r>
              <a:rPr kumimoji="0" lang="fr-FR" sz="2000" b="0" i="0" u="none" strike="noStrike" kern="1200" cap="none" spc="0" normalizeH="0" baseline="0" noProof="0" dirty="0">
                <a:ln>
                  <a:noFill/>
                </a:ln>
                <a:solidFill>
                  <a:srgbClr val="00B0F0"/>
                </a:solidFill>
                <a:effectLst/>
                <a:uLnTx/>
                <a:uFillTx/>
                <a:latin typeface="Calibri" panose="020F0502020204030204" pitchFamily="34" charset="0"/>
                <a:ea typeface="+mj-ea"/>
                <a:cs typeface="Calibri" panose="020F0502020204030204" pitchFamily="34" charset="0"/>
              </a:rPr>
              <a:t> </a:t>
            </a:r>
            <a:r>
              <a:rPr kumimoji="0" lang="en-US" sz="2000" b="0" i="0" u="none" strike="noStrike" kern="1200" cap="none" spc="0" normalizeH="0" baseline="0" noProof="0" dirty="0">
                <a:ln>
                  <a:noFill/>
                </a:ln>
                <a:solidFill>
                  <a:schemeClr val="accent4">
                    <a:lumMod val="75000"/>
                  </a:schemeClr>
                </a:solidFill>
                <a:effectLst/>
                <a:uLnTx/>
                <a:uFillTx/>
                <a:latin typeface="Calibri" panose="020F0502020204030204" pitchFamily="34" charset="0"/>
                <a:ea typeface="+mj-ea"/>
                <a:cs typeface="Calibri" panose="020F0502020204030204" pitchFamily="34" charset="0"/>
              </a:rPr>
              <a:t>an invitation to think like God in order to act like God. In other words, to listen to the Word of God in order to let it guide our choices, practices and convictions.</a:t>
            </a:r>
            <a:r>
              <a:rPr kumimoji="0" lang="fr-FR" sz="2000" b="0" i="0" u="none" strike="noStrike" kern="1200" cap="none" spc="0" normalizeH="0" baseline="0" noProof="0" dirty="0">
                <a:ln>
                  <a:noFill/>
                </a:ln>
                <a:solidFill>
                  <a:schemeClr val="accent4">
                    <a:lumMod val="75000"/>
                  </a:schemeClr>
                </a:solidFill>
                <a:effectLst/>
                <a:uLnTx/>
                <a:uFillTx/>
                <a:latin typeface="Calibri" panose="020F0502020204030204" pitchFamily="34" charset="0"/>
                <a:ea typeface="+mj-ea"/>
                <a:cs typeface="Calibri" panose="020F0502020204030204" pitchFamily="34" charset="0"/>
              </a:rPr>
              <a:t> </a:t>
            </a:r>
            <a:endParaRPr kumimoji="0" lang="es-ES" sz="2000" b="0" i="0" u="none" strike="noStrike" kern="1200" cap="none" spc="0" normalizeH="0" baseline="0" noProof="0" dirty="0">
              <a:ln>
                <a:noFill/>
              </a:ln>
              <a:solidFill>
                <a:schemeClr val="accent4">
                  <a:lumMod val="75000"/>
                </a:schemeClr>
              </a:solidFill>
              <a:effectLst/>
              <a:uLnTx/>
              <a:uFillTx/>
              <a:latin typeface="Calibri" panose="020F0502020204030204" pitchFamily="34" charset="0"/>
              <a:ea typeface="+mj-ea"/>
              <a:cs typeface="Calibri" panose="020F0502020204030204" pitchFamily="34" charset="0"/>
            </a:endParaRPr>
          </a:p>
        </p:txBody>
      </p:sp>
      <p:sp>
        <p:nvSpPr>
          <p:cNvPr id="6" name="CuadroTexto 5">
            <a:extLst>
              <a:ext uri="{FF2B5EF4-FFF2-40B4-BE49-F238E27FC236}">
                <a16:creationId xmlns:a16="http://schemas.microsoft.com/office/drawing/2014/main" id="{0D70C452-3C74-B3EF-BDDC-CE7AA2EE060F}"/>
              </a:ext>
            </a:extLst>
          </p:cNvPr>
          <p:cNvSpPr txBox="1"/>
          <p:nvPr/>
        </p:nvSpPr>
        <p:spPr>
          <a:xfrm>
            <a:off x="10810875" y="19050"/>
            <a:ext cx="1367169"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BE" sz="1800" b="1" i="1" u="none" strike="noStrike" kern="100" cap="none" spc="0" normalizeH="0" baseline="0" noProof="0" dirty="0">
                <a:ln>
                  <a:noFill/>
                </a:ln>
                <a:solidFill>
                  <a:srgbClr val="A53010"/>
                </a:solidFill>
                <a:effectLst/>
                <a:uLnTx/>
                <a:uFillTx/>
                <a:latin typeface="Calibri" panose="020F0502020204030204" pitchFamily="34" charset="0"/>
                <a:ea typeface="Calibri" panose="020F0502020204030204" pitchFamily="34" charset="0"/>
                <a:cs typeface="Times New Roman" panose="02020603050405020304" pitchFamily="18" charset="0"/>
              </a:rPr>
              <a:t>Introduction</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pic>
        <p:nvPicPr>
          <p:cNvPr id="11" name="Image 10">
            <a:extLst>
              <a:ext uri="{FF2B5EF4-FFF2-40B4-BE49-F238E27FC236}">
                <a16:creationId xmlns:a16="http://schemas.microsoft.com/office/drawing/2014/main" id="{1337A11B-D54E-AB4B-BFAB-407EC80E0B49}"/>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9" name="Subtítulo 2">
            <a:extLst>
              <a:ext uri="{FF2B5EF4-FFF2-40B4-BE49-F238E27FC236}">
                <a16:creationId xmlns:a16="http://schemas.microsoft.com/office/drawing/2014/main" id="{B0513760-C82A-4DB6-9168-68DA93BD22EF}"/>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3974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8A01159A-A364-0B6D-92B4-BFA96DF36D7C}"/>
              </a:ext>
            </a:extLst>
          </p:cNvPr>
          <p:cNvGrpSpPr/>
          <p:nvPr/>
        </p:nvGrpSpPr>
        <p:grpSpPr>
          <a:xfrm>
            <a:off x="2486025" y="1795214"/>
            <a:ext cx="7219950" cy="3384976"/>
            <a:chOff x="2486025" y="1819275"/>
            <a:chExt cx="7219950" cy="3384976"/>
          </a:xfrm>
        </p:grpSpPr>
        <p:sp>
          <p:nvSpPr>
            <p:cNvPr id="5" name="Rectángulo: esquinas redondeadas 4">
              <a:extLst>
                <a:ext uri="{FF2B5EF4-FFF2-40B4-BE49-F238E27FC236}">
                  <a16:creationId xmlns:a16="http://schemas.microsoft.com/office/drawing/2014/main" id="{5BAF747A-BC2D-7321-A8D8-0CF27D21A59C}"/>
                </a:ext>
              </a:extLst>
            </p:cNvPr>
            <p:cNvSpPr/>
            <p:nvPr/>
          </p:nvSpPr>
          <p:spPr>
            <a:xfrm>
              <a:off x="2486025" y="1819275"/>
              <a:ext cx="7219950" cy="2676525"/>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6" name="CuadroTexto 5">
              <a:extLst>
                <a:ext uri="{FF2B5EF4-FFF2-40B4-BE49-F238E27FC236}">
                  <a16:creationId xmlns:a16="http://schemas.microsoft.com/office/drawing/2014/main" id="{2E9A7649-A122-97FA-2CBA-D90023FBB501}"/>
                </a:ext>
              </a:extLst>
            </p:cNvPr>
            <p:cNvSpPr txBox="1"/>
            <p:nvPr/>
          </p:nvSpPr>
          <p:spPr>
            <a:xfrm>
              <a:off x="2566987" y="1911042"/>
              <a:ext cx="7058025" cy="3293209"/>
            </a:xfrm>
            <a:prstGeom prst="rect">
              <a:avLst/>
            </a:prstGeom>
            <a:noFill/>
          </p:spPr>
          <p:txBody>
            <a:bodyPr wrap="square" rtlCol="0">
              <a:spAutoFit/>
            </a:bodyPr>
            <a:lstStyle/>
            <a:p>
              <a:pPr lvl="0" algn="just" defTabSz="457200">
                <a:defRPr/>
              </a:pPr>
              <a:r>
                <a:rPr lang="en-US" sz="26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On the other hand, everything linked to ecology, to the cooperation that is necessary in order to put it into practice, and to the new forms of poverty, is expressed in the Sustainable Development Goals of the United Nations, and for us Christians, in the encyclical </a:t>
              </a:r>
              <a:r>
                <a:rPr lang="en-US" sz="2600" i="1"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Laudato</a:t>
              </a:r>
              <a:r>
                <a:rPr lang="en-US" sz="2600" i="1"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Si</a:t>
              </a:r>
              <a:r>
                <a:rPr lang="en-US" sz="26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or integral ecology. </a:t>
              </a:r>
            </a:p>
            <a:p>
              <a:pPr lvl="0" algn="just" defTabSz="457200">
                <a:defRPr/>
              </a:pPr>
              <a:endParaRPr kumimoji="0" lang="fr-FR" sz="2600" b="0" i="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0" algn="just" defTabSz="457200">
                <a:defRPr/>
              </a:pPr>
              <a:endParaRPr kumimoji="0" lang="es-ES" sz="2600" b="0" i="0" u="none" strike="noStrike" kern="1200" cap="none" spc="0" normalizeH="0" baseline="0" noProof="0" dirty="0">
                <a:ln>
                  <a:noFill/>
                </a:ln>
                <a:solidFill>
                  <a:srgbClr val="A53010">
                    <a:lumMod val="75000"/>
                  </a:srgbClr>
                </a:solidFill>
                <a:effectLst/>
                <a:uLnTx/>
                <a:uFillTx/>
                <a:latin typeface="Century Gothic" panose="020B0502020202020204"/>
                <a:ea typeface="+mn-ea"/>
                <a:cs typeface="+mn-cs"/>
              </a:endParaRPr>
            </a:p>
          </p:txBody>
        </p:sp>
      </p:grpSp>
      <p:pic>
        <p:nvPicPr>
          <p:cNvPr id="7" name="Image 6">
            <a:extLst>
              <a:ext uri="{FF2B5EF4-FFF2-40B4-BE49-F238E27FC236}">
                <a16:creationId xmlns:a16="http://schemas.microsoft.com/office/drawing/2014/main" id="{F556F6EE-16A8-7844-A34F-794233EE0ECB}"/>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9" name="CuadroTexto 8">
            <a:extLst>
              <a:ext uri="{FF2B5EF4-FFF2-40B4-BE49-F238E27FC236}">
                <a16:creationId xmlns:a16="http://schemas.microsoft.com/office/drawing/2014/main" id="{F8997B32-08FD-B1EF-337F-97987F94F918}"/>
              </a:ext>
            </a:extLst>
          </p:cNvPr>
          <p:cNvSpPr txBox="1"/>
          <p:nvPr/>
        </p:nvSpPr>
        <p:spPr>
          <a:xfrm>
            <a:off x="10810875" y="19050"/>
            <a:ext cx="1367169"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BE" sz="1800" b="1" i="1" u="none" strike="noStrike" kern="100" cap="none" spc="0" normalizeH="0" baseline="0" noProof="0" dirty="0">
                <a:ln>
                  <a:noFill/>
                </a:ln>
                <a:solidFill>
                  <a:srgbClr val="A53010"/>
                </a:solidFill>
                <a:effectLst/>
                <a:uLnTx/>
                <a:uFillTx/>
                <a:latin typeface="Calibri" panose="020F0502020204030204" pitchFamily="34" charset="0"/>
                <a:ea typeface="Calibri" panose="020F0502020204030204" pitchFamily="34" charset="0"/>
                <a:cs typeface="Times New Roman" panose="02020603050405020304" pitchFamily="18" charset="0"/>
              </a:rPr>
              <a:t>Introduction</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sp>
        <p:nvSpPr>
          <p:cNvPr id="10" name="Subtítulo 2">
            <a:extLst>
              <a:ext uri="{FF2B5EF4-FFF2-40B4-BE49-F238E27FC236}">
                <a16:creationId xmlns:a16="http://schemas.microsoft.com/office/drawing/2014/main" id="{3FEA2608-A4F3-4691-B299-70336103A8BB}"/>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0886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10B8D-AE1B-B23A-CC6B-9D7E00B239AE}"/>
              </a:ext>
            </a:extLst>
          </p:cNvPr>
          <p:cNvSpPr>
            <a:spLocks noGrp="1"/>
          </p:cNvSpPr>
          <p:nvPr>
            <p:ph type="ctrTitle"/>
          </p:nvPr>
        </p:nvSpPr>
        <p:spPr>
          <a:xfrm>
            <a:off x="2356853" y="3156766"/>
            <a:ext cx="9118868" cy="2017215"/>
          </a:xfrm>
        </p:spPr>
        <p:txBody>
          <a:bodyPr>
            <a:noAutofit/>
          </a:bodyPr>
          <a:lstStyle/>
          <a:p>
            <a:r>
              <a:rPr lang="fr-FR" sz="60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I. </a:t>
            </a:r>
            <a:r>
              <a:rPr lang="en-US" sz="60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A </a:t>
            </a:r>
            <a:r>
              <a:rPr lang="en-US" sz="6000" b="1" kern="100" dirty="0">
                <a:solidFill>
                  <a:schemeClr val="bg2">
                    <a:lumMod val="25000"/>
                  </a:schemeClr>
                </a:solidFill>
                <a:latin typeface="Calibri" panose="020F0502020204030204" pitchFamily="34" charset="0"/>
                <a:ea typeface="Calibri" panose="020F0502020204030204" pitchFamily="34" charset="0"/>
                <a:cs typeface="Calibri" panose="020F0502020204030204" pitchFamily="34" charset="0"/>
              </a:rPr>
              <a:t>C</a:t>
            </a:r>
            <a:r>
              <a:rPr lang="en-US" sz="60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hristian approach to sustainable development</a:t>
            </a:r>
            <a:endParaRPr lang="fr-FR" sz="60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3F69BD02-CA64-2A49-85AB-0430FCEF1BA6}"/>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0404365" y="446375"/>
            <a:ext cx="1273452" cy="1275745"/>
          </a:xfrm>
          <a:prstGeom prst="rect">
            <a:avLst/>
          </a:prstGeom>
        </p:spPr>
      </p:pic>
      <p:sp>
        <p:nvSpPr>
          <p:cNvPr id="5" name="Subtítulo 2">
            <a:extLst>
              <a:ext uri="{FF2B5EF4-FFF2-40B4-BE49-F238E27FC236}">
                <a16:creationId xmlns:a16="http://schemas.microsoft.com/office/drawing/2014/main" id="{C99F2DF0-3984-4F96-8B30-7D34774F4F74}"/>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380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9624" y="654173"/>
            <a:ext cx="10706100"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err="1">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Sustainable</a:t>
            </a:r>
            <a:r>
              <a:rPr kumimoji="0" lang="fr-FR" sz="3200" b="1" i="0" u="none" strike="noStrike" kern="12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FR" sz="3200" b="1" i="0" u="none" strike="noStrike" kern="1200" cap="none" spc="0" normalizeH="0" baseline="0" noProof="0" dirty="0" err="1">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development</a:t>
            </a:r>
            <a:r>
              <a:rPr kumimoji="0" lang="fr-FR" sz="3200" b="1" i="0" u="none" strike="noStrike" kern="12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and Vincentien </a:t>
            </a:r>
            <a:r>
              <a:rPr kumimoji="0" lang="fr-FR" sz="3200" b="1" i="0" u="none" strike="noStrike" kern="1200" cap="none" spc="0" normalizeH="0" baseline="0" noProof="0" dirty="0" err="1">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Charism</a:t>
            </a:r>
            <a:r>
              <a:rPr kumimoji="0" lang="fr-FR" sz="3200" b="1" i="0" u="none" strike="noStrike" kern="12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 sz="3200" b="1" i="0" u="none" strike="noStrike" kern="1200" cap="none" spc="0" normalizeH="0" baseline="0" noProof="0" dirty="0">
              <a:ln>
                <a:noFill/>
              </a:ln>
              <a:solidFill>
                <a:schemeClr val="bg2">
                  <a:lumMod val="25000"/>
                </a:schemeClr>
              </a:solidFill>
              <a:effectLst/>
              <a:uLnTx/>
              <a:uFillTx/>
              <a:latin typeface="Century Gothic" panose="020B0502020202020204"/>
              <a:ea typeface="+mn-ea"/>
              <a:cs typeface="+mn-cs"/>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449580" algn="r"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BE" sz="1400" b="1" i="0"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 sz="1400" b="0" i="1"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2E9A7649-A122-97FA-2CBA-D90023FBB501}"/>
              </a:ext>
            </a:extLst>
          </p:cNvPr>
          <p:cNvSpPr txBox="1"/>
          <p:nvPr/>
        </p:nvSpPr>
        <p:spPr>
          <a:xfrm>
            <a:off x="2286000" y="1819117"/>
            <a:ext cx="9102725" cy="1299074"/>
          </a:xfrm>
          <a:prstGeom prst="rect">
            <a:avLst/>
          </a:prstGeom>
          <a:noFill/>
        </p:spPr>
        <p:txBody>
          <a:bodyPr wrap="square" rtlCol="0">
            <a:spAutoFit/>
          </a:bodyPr>
          <a:lstStyle/>
          <a:p>
            <a:pPr lvl="0" algn="just">
              <a:lnSpc>
                <a:spcPts val="3200"/>
              </a:lnSpc>
              <a:defRPr/>
            </a:pPr>
            <a:r>
              <a:rPr kumimoji="0" lang="en-US" sz="2400" b="0" i="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The Vincentian charism is essentially social,</a:t>
            </a:r>
            <a:r>
              <a:rPr kumimoji="0" lang="fr-FR" sz="2400" b="0" i="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FR" sz="24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but </a:t>
            </a:r>
            <a:r>
              <a:rPr kumimoji="0" lang="en-US" sz="24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we have to realize that </a:t>
            </a:r>
            <a:r>
              <a:rPr lang="fr-FR" sz="2400" dirty="0" err="1">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today</a:t>
            </a:r>
            <a:r>
              <a:rPr lang="fr-FR" sz="24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a:t>
            </a:r>
            <a:r>
              <a:rPr kumimoji="0" lang="en-US" sz="240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 true ecological approach always becomes a social one […], as to hear both the cry of the earth and the cry of the poor</a:t>
            </a:r>
            <a:r>
              <a:rPr kumimoji="0" lang="en-US" sz="24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400" b="0" u="none" strike="noStrike" kern="1200" cap="none" spc="0" normalizeH="0" baseline="50000" noProof="0" dirty="0">
                <a:ln>
                  <a:noFill/>
                </a:ln>
                <a:solidFill>
                  <a:schemeClr val="accent1">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a:t>
            </a:r>
            <a:r>
              <a:rPr kumimoji="0" lang="es-E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 sz="2400" b="1" i="0" u="none" strike="noStrike" kern="1200" cap="none" spc="0" normalizeH="0" baseline="0" noProof="0" dirty="0">
              <a:ln>
                <a:noFill/>
              </a:ln>
              <a:solidFill>
                <a:srgbClr val="728653">
                  <a:lumMod val="75000"/>
                </a:srgbClr>
              </a:solidFill>
              <a:effectLst/>
              <a:uLnTx/>
              <a:uFillTx/>
              <a:latin typeface="Century Gothic" panose="020B0502020202020204"/>
              <a:ea typeface="+mn-ea"/>
              <a:cs typeface="+mn-cs"/>
            </a:endParaRPr>
          </a:p>
        </p:txBody>
      </p:sp>
      <p:sp>
        <p:nvSpPr>
          <p:cNvPr id="7" name="CuadroTexto 6">
            <a:extLst>
              <a:ext uri="{FF2B5EF4-FFF2-40B4-BE49-F238E27FC236}">
                <a16:creationId xmlns:a16="http://schemas.microsoft.com/office/drawing/2014/main" id="{3857559A-F606-FAC4-E30D-6B8E183FE3D8}"/>
              </a:ext>
            </a:extLst>
          </p:cNvPr>
          <p:cNvSpPr txBox="1"/>
          <p:nvPr/>
        </p:nvSpPr>
        <p:spPr>
          <a:xfrm>
            <a:off x="2749286" y="3530663"/>
            <a:ext cx="8639439" cy="1712456"/>
          </a:xfrm>
          <a:prstGeom prst="rect">
            <a:avLst/>
          </a:prstGeom>
          <a:noFill/>
        </p:spPr>
        <p:txBody>
          <a:bodyPr wrap="square" rtlCol="0">
            <a:spAutoFit/>
          </a:bodyPr>
          <a:lstStyle/>
          <a:p>
            <a:pPr algn="just" defTabSz="457200">
              <a:lnSpc>
                <a:spcPts val="3200"/>
              </a:lnSpc>
              <a:defRPr/>
            </a:pPr>
            <a:r>
              <a:rPr lang="fr-FR" sz="2400" dirty="0">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The </a:t>
            </a:r>
            <a:r>
              <a:rPr lang="fr-FR" sz="2400" dirty="0" err="1">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Vinc</a:t>
            </a:r>
            <a:r>
              <a:rPr lang="fr-FR" sz="2400" dirty="0" err="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en</a:t>
            </a:r>
            <a:r>
              <a:rPr lang="fr-FR" sz="2400" dirty="0" err="1">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tian</a:t>
            </a:r>
            <a:r>
              <a:rPr lang="fr-FR" sz="2400" dirty="0">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charism</a:t>
            </a:r>
            <a:r>
              <a:rPr lang="fr-FR" sz="2400" dirty="0">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chemeClr val="accent4">
                    <a:lumMod val="75000"/>
                  </a:schemeClr>
                </a:solidFill>
                <a:latin typeface="Calibri" panose="020F0502020204030204" pitchFamily="34" charset="0"/>
                <a:cs typeface="Calibri" panose="020F0502020204030204" pitchFamily="34" charset="0"/>
              </a:rPr>
              <a:t>must hurry to tend </a:t>
            </a:r>
            <a:r>
              <a:rPr lang="en-GB" sz="2400" i="1" dirty="0">
                <a:solidFill>
                  <a:schemeClr val="accent4">
                    <a:lumMod val="75000"/>
                  </a:schemeClr>
                </a:solidFill>
                <a:latin typeface="Calibri" panose="020F0502020204030204" pitchFamily="34" charset="0"/>
                <a:cs typeface="Calibri" panose="020F0502020204030204" pitchFamily="34" charset="0"/>
              </a:rPr>
              <a:t>to the spiritual needs of our neighbour as if we were running to fire</a:t>
            </a:r>
            <a:r>
              <a:rPr lang="en-GB" sz="2400" dirty="0">
                <a:solidFill>
                  <a:schemeClr val="accent4">
                    <a:lumMod val="75000"/>
                  </a:schemeClr>
                </a:solidFill>
                <a:latin typeface="Calibri" panose="020F0502020204030204" pitchFamily="34" charset="0"/>
                <a:cs typeface="Calibri" panose="020F0502020204030204" pitchFamily="34" charset="0"/>
              </a:rPr>
              <a:t>, integrating the protection of nature into our evangelical commitment towards people living in poverty. </a:t>
            </a:r>
            <a:endParaRPr kumimoji="0" lang="es-ES" sz="2400" b="0" i="0" u="none" strike="noStrike" kern="1200" cap="none" spc="0" normalizeH="0" baseline="0" noProof="0" dirty="0">
              <a:ln>
                <a:noFill/>
              </a:ln>
              <a:solidFill>
                <a:schemeClr val="accent4">
                  <a:lumMod val="75000"/>
                </a:schemeClr>
              </a:solidFill>
              <a:effectLst/>
              <a:uLnTx/>
              <a:uFillTx/>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8383D4E4-B8F5-0C38-484C-D9E6A10DABB6}"/>
              </a:ext>
            </a:extLst>
          </p:cNvPr>
          <p:cNvSpPr txBox="1"/>
          <p:nvPr/>
        </p:nvSpPr>
        <p:spPr>
          <a:xfrm>
            <a:off x="1639624" y="6086475"/>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1" name="CuadroTexto 10">
            <a:extLst>
              <a:ext uri="{FF2B5EF4-FFF2-40B4-BE49-F238E27FC236}">
                <a16:creationId xmlns:a16="http://schemas.microsoft.com/office/drawing/2014/main" id="{8D22A75E-BD10-FF22-2E29-9271EC388937}"/>
              </a:ext>
            </a:extLst>
          </p:cNvPr>
          <p:cNvSpPr txBox="1"/>
          <p:nvPr/>
        </p:nvSpPr>
        <p:spPr>
          <a:xfrm>
            <a:off x="1348105" y="6086475"/>
            <a:ext cx="300018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u="none" strike="noStrike" kern="1200" cap="none" spc="0" normalizeH="0" baseline="5000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1</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Pope Francis.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Laudato</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Sí</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#49 (</a:t>
            </a:r>
            <a:r>
              <a:rPr kumimoji="0" lang="es-ES" sz="1200" b="0"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Hereafter</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LS) </a:t>
            </a:r>
            <a:endParaRPr kumimoji="0" lang="es-ES" sz="1200" b="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pic>
        <p:nvPicPr>
          <p:cNvPr id="9" name="Image 8">
            <a:extLst>
              <a:ext uri="{FF2B5EF4-FFF2-40B4-BE49-F238E27FC236}">
                <a16:creationId xmlns:a16="http://schemas.microsoft.com/office/drawing/2014/main" id="{8E2D9257-10CD-FB46-9473-7ED623C95AC5}"/>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12" name="Subtítulo 2">
            <a:extLst>
              <a:ext uri="{FF2B5EF4-FFF2-40B4-BE49-F238E27FC236}">
                <a16:creationId xmlns:a16="http://schemas.microsoft.com/office/drawing/2014/main" id="{FDAC78E4-C53C-40D5-89BD-56B680BC5AF6}"/>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
        <p:nvSpPr>
          <p:cNvPr id="2" name="CuadroTexto 15">
            <a:extLst>
              <a:ext uri="{FF2B5EF4-FFF2-40B4-BE49-F238E27FC236}">
                <a16:creationId xmlns:a16="http://schemas.microsoft.com/office/drawing/2014/main" id="{C20194E5-91CE-ABEB-75F9-F47967BA7DDE}"/>
              </a:ext>
            </a:extLst>
          </p:cNvPr>
          <p:cNvSpPr txBox="1"/>
          <p:nvPr/>
        </p:nvSpPr>
        <p:spPr>
          <a:xfrm>
            <a:off x="7217923" y="6213"/>
            <a:ext cx="4983313" cy="369332"/>
          </a:xfrm>
          <a:prstGeom prst="rect">
            <a:avLst/>
          </a:prstGeom>
          <a:noFill/>
        </p:spPr>
        <p:txBody>
          <a:bodyPr wrap="square" rtlCol="0">
            <a:spAutoFit/>
          </a:bodyPr>
          <a:lstStyle/>
          <a:p>
            <a:pPr lvl="0" defTabSz="457200">
              <a:defRPr/>
            </a:pPr>
            <a:r>
              <a:rPr lang="en-US" b="1" i="1" kern="100" dirty="0">
                <a:solidFill>
                  <a:srgbClr val="A53010"/>
                </a:solidFill>
                <a:latin typeface="Calibri" panose="020F0502020204030204" pitchFamily="34" charset="0"/>
                <a:ea typeface="Calibri" panose="020F0502020204030204" pitchFamily="34" charset="0"/>
                <a:cs typeface="Times New Roman" panose="02020603050405020304" pitchFamily="18" charset="0"/>
              </a:rPr>
              <a:t>A Christian approach to sustainable development</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5772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9624" y="654173"/>
            <a:ext cx="10706100"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The </a:t>
            </a:r>
            <a:r>
              <a:rPr kumimoji="0" lang="fr-FR" sz="3200" b="1" i="0" u="none" strike="noStrike" kern="1200" cap="none" spc="0" normalizeH="0" baseline="0" noProof="0" dirty="0" err="1">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Biblical</a:t>
            </a:r>
            <a:r>
              <a:rPr kumimoji="0" lang="fr-FR" sz="3200" b="1" i="0" u="none" strike="noStrike" kern="12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inspiration </a:t>
            </a:r>
            <a:r>
              <a:rPr lang="fr-FR" sz="3200"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of </a:t>
            </a:r>
            <a:r>
              <a:rPr lang="fr-FR" sz="3200" b="1" dirty="0" err="1">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sustainable</a:t>
            </a:r>
            <a:r>
              <a:rPr lang="fr-FR" sz="3200"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3200" b="1" dirty="0" err="1">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development</a:t>
            </a:r>
            <a:endParaRPr kumimoji="0" lang="es-ES" sz="3200" b="1" i="0" u="none" strike="noStrike" kern="1200" cap="none" spc="0" normalizeH="0" baseline="0" noProof="0" dirty="0">
              <a:ln>
                <a:noFill/>
              </a:ln>
              <a:solidFill>
                <a:schemeClr val="bg2">
                  <a:lumMod val="25000"/>
                </a:schemeClr>
              </a:solidFill>
              <a:effectLst/>
              <a:uLnTx/>
              <a:uFillTx/>
              <a:latin typeface="Century Gothic" panose="020B0502020202020204"/>
              <a:ea typeface="+mn-ea"/>
              <a:cs typeface="+mn-cs"/>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449580" algn="r"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BE" sz="1400" b="1" i="0"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 sz="1400" b="0" i="1"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CuadroTexto 1">
            <a:extLst>
              <a:ext uri="{FF2B5EF4-FFF2-40B4-BE49-F238E27FC236}">
                <a16:creationId xmlns:a16="http://schemas.microsoft.com/office/drawing/2014/main" id="{69A2C7DF-804E-2851-F8CD-D2DF66B5EA24}"/>
              </a:ext>
            </a:extLst>
          </p:cNvPr>
          <p:cNvSpPr txBox="1"/>
          <p:nvPr/>
        </p:nvSpPr>
        <p:spPr>
          <a:xfrm>
            <a:off x="2295525" y="1643998"/>
            <a:ext cx="8848726" cy="830997"/>
          </a:xfrm>
          <a:prstGeom prst="rect">
            <a:avLst/>
          </a:prstGeom>
          <a:noFill/>
        </p:spPr>
        <p:txBody>
          <a:bodyPr wrap="square" rtlCol="0">
            <a:spAutoFit/>
          </a:bodyPr>
          <a:lstStyle/>
          <a:p>
            <a:pPr lvl="0" algn="just" defTabSz="457200">
              <a:defRPr/>
            </a:pPr>
            <a:r>
              <a:rPr lang="en-US" sz="2400" i="1"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The book of nature is one and indivisible and includes the environment, life, sexuality, the family, social relations, and so forth.</a:t>
            </a:r>
            <a:r>
              <a:rPr lang="en-US" sz="2400" i="1" baseline="50000"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2</a:t>
            </a:r>
            <a:r>
              <a:rPr lang="en-US" sz="2400" i="1" dirty="0">
                <a:solidFill>
                  <a:srgbClr val="A53010">
                    <a:lumMod val="75000"/>
                  </a:srgbClr>
                </a:solidFill>
                <a:latin typeface="Calibri" panose="020F0502020204030204" pitchFamily="34" charset="0"/>
                <a:ea typeface="Calibri" panose="020F0502020204030204" pitchFamily="34" charset="0"/>
                <a:cs typeface="Times New Roman" panose="02020603050405020304" pitchFamily="18" charset="0"/>
              </a:rPr>
              <a:t> </a:t>
            </a:r>
            <a:endParaRPr kumimoji="0" lang="es-ES" sz="2400" b="1" i="1" u="none" strike="noStrike" kern="1200" cap="none" spc="0" normalizeH="0" baseline="0" noProof="0" dirty="0">
              <a:ln>
                <a:noFill/>
              </a:ln>
              <a:solidFill>
                <a:srgbClr val="728653">
                  <a:lumMod val="75000"/>
                </a:srgbClr>
              </a:solidFill>
              <a:effectLst/>
              <a:uLnTx/>
              <a:uFillTx/>
              <a:latin typeface="Century Gothic" panose="020B0502020202020204"/>
              <a:ea typeface="+mn-ea"/>
              <a:cs typeface="+mn-cs"/>
            </a:endParaRPr>
          </a:p>
        </p:txBody>
      </p:sp>
      <p:sp>
        <p:nvSpPr>
          <p:cNvPr id="8" name="CuadroTexto 7">
            <a:extLst>
              <a:ext uri="{FF2B5EF4-FFF2-40B4-BE49-F238E27FC236}">
                <a16:creationId xmlns:a16="http://schemas.microsoft.com/office/drawing/2014/main" id="{61FB7ABA-B051-2306-44C6-046D0FD57E8B}"/>
              </a:ext>
            </a:extLst>
          </p:cNvPr>
          <p:cNvSpPr txBox="1"/>
          <p:nvPr/>
        </p:nvSpPr>
        <p:spPr>
          <a:xfrm>
            <a:off x="2628900" y="2786119"/>
            <a:ext cx="8515351" cy="1709699"/>
          </a:xfrm>
          <a:prstGeom prst="rect">
            <a:avLst/>
          </a:prstGeom>
          <a:noFill/>
        </p:spPr>
        <p:txBody>
          <a:bodyPr wrap="square" rtlCol="0">
            <a:spAutoFit/>
          </a:bodyPr>
          <a:lstStyle/>
          <a:p>
            <a:pPr lvl="0" algn="just" defTabSz="457200">
              <a:lnSpc>
                <a:spcPts val="3200"/>
              </a:lnSpc>
              <a:defRPr/>
            </a:pPr>
            <a:r>
              <a:rPr kumimoji="0" lang="fr-FR" sz="2400" b="0" i="1" u="none" strike="noStrike" kern="1200" cap="none" spc="0" normalizeH="0" baseline="0" noProof="0" dirty="0">
                <a:ln>
                  <a:noFill/>
                </a:ln>
                <a:solidFill>
                  <a:schemeClr val="accent4">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en-US" sz="2400"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nature is like a magnificent book in which God speaks to us and grants us a glimpse of his infinite beauty and goodness.</a:t>
            </a:r>
            <a:r>
              <a:rPr lang="en-US" sz="2400" i="1" baseline="50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3</a:t>
            </a:r>
            <a:r>
              <a:rPr lang="en-US" sz="2400"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Hence the world is more than a problem to be solved, it is a mystery to be contemplated.</a:t>
            </a:r>
            <a:endParaRPr kumimoji="0" lang="es-ES" sz="2400" b="0" u="none" strike="noStrike" kern="1200" cap="none" spc="0" normalizeH="0" baseline="0" noProof="0" dirty="0">
              <a:ln>
                <a:noFill/>
              </a:ln>
              <a:solidFill>
                <a:schemeClr val="accent4">
                  <a:lumMod val="75000"/>
                </a:schemeClr>
              </a:solidFill>
              <a:effectLst/>
              <a:uLnTx/>
              <a:uFillTx/>
              <a:latin typeface="Century Gothic" panose="020B0502020202020204"/>
              <a:ea typeface="+mn-ea"/>
              <a:cs typeface="+mn-cs"/>
            </a:endParaRPr>
          </a:p>
        </p:txBody>
      </p:sp>
      <p:sp>
        <p:nvSpPr>
          <p:cNvPr id="10" name="CuadroTexto 9">
            <a:extLst>
              <a:ext uri="{FF2B5EF4-FFF2-40B4-BE49-F238E27FC236}">
                <a16:creationId xmlns:a16="http://schemas.microsoft.com/office/drawing/2014/main" id="{46D1B619-67CC-2F19-F6E1-6EB053EF0F2D}"/>
              </a:ext>
            </a:extLst>
          </p:cNvPr>
          <p:cNvSpPr txBox="1"/>
          <p:nvPr/>
        </p:nvSpPr>
        <p:spPr>
          <a:xfrm>
            <a:off x="1348105" y="5938699"/>
            <a:ext cx="715260" cy="461665"/>
          </a:xfrm>
          <a:prstGeom prst="rect">
            <a:avLst/>
          </a:prstGeom>
          <a:noFill/>
        </p:spPr>
        <p:txBody>
          <a:bodyPr wrap="none" rtlCol="0">
            <a:spAutoFit/>
          </a:bodyPr>
          <a:lstStyle/>
          <a:p>
            <a:pPr lvl="0" defTabSz="457200">
              <a:defRPr/>
            </a:pPr>
            <a:r>
              <a:rPr lang="fr-FR" sz="1200" i="1" baseline="50000" dirty="0">
                <a:solidFill>
                  <a:srgbClr val="92AA4C">
                    <a:lumMod val="75000"/>
                  </a:srgbClr>
                </a:solidFill>
                <a:latin typeface="Calibri" panose="020F0502020204030204" pitchFamily="34" charset="0"/>
                <a:ea typeface="Calibri" panose="020F0502020204030204" pitchFamily="34" charset="0"/>
                <a:cs typeface="Times New Roman" panose="02020603050405020304" pitchFamily="18" charset="0"/>
              </a:rPr>
              <a:t>2</a:t>
            </a:r>
            <a:r>
              <a:rPr lang="es-ES" sz="1200" i="1" dirty="0">
                <a:solidFill>
                  <a:srgbClr val="92AA4C">
                    <a:lumMod val="75000"/>
                  </a:srgbClr>
                </a:solidFill>
                <a:latin typeface="Calibri" panose="020F0502020204030204" pitchFamily="34" charset="0"/>
                <a:ea typeface="Calibri" panose="020F0502020204030204" pitchFamily="34" charset="0"/>
                <a:cs typeface="Times New Roman" panose="02020603050405020304" pitchFamily="18" charset="0"/>
              </a:rPr>
              <a:t>LS,</a:t>
            </a:r>
            <a:r>
              <a:rPr lang="es-ES" sz="1200" dirty="0">
                <a:solidFill>
                  <a:srgbClr val="92AA4C">
                    <a:lumMod val="75000"/>
                  </a:srgbClr>
                </a:solidFill>
                <a:latin typeface="Calibri" panose="020F0502020204030204" pitchFamily="34" charset="0"/>
                <a:ea typeface="Calibri" panose="020F0502020204030204" pitchFamily="34" charset="0"/>
                <a:cs typeface="Times New Roman" panose="02020603050405020304" pitchFamily="18" charset="0"/>
              </a:rPr>
              <a:t> #6. </a:t>
            </a:r>
          </a:p>
          <a:p>
            <a:pPr lvl="0" defTabSz="457200">
              <a:defRPr/>
            </a:pPr>
            <a:r>
              <a:rPr kumimoji="0" lang="fr-FR" sz="1200" b="0" i="1" u="none" strike="noStrike" kern="1200" cap="none" spc="0" normalizeH="0" baseline="50000" noProof="0" dirty="0">
                <a:ln>
                  <a:noFill/>
                </a:ln>
                <a:solidFill>
                  <a:srgbClr val="92AA4C">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es-ES" sz="1200" b="0" i="1" u="none" strike="noStrike" kern="1200" cap="none" spc="0" normalizeH="0" baseline="0" noProof="0" dirty="0">
                <a:ln>
                  <a:noFill/>
                </a:ln>
                <a:solidFill>
                  <a:srgbClr val="92AA4C">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LS,</a:t>
            </a:r>
            <a:r>
              <a:rPr kumimoji="0" lang="es-ES" sz="1200" b="0" u="none" strike="noStrike" kern="1200" cap="none" spc="0" normalizeH="0" baseline="0" noProof="0" dirty="0">
                <a:ln>
                  <a:noFill/>
                </a:ln>
                <a:solidFill>
                  <a:srgbClr val="92AA4C">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#12.</a:t>
            </a:r>
            <a:endParaRPr kumimoji="0" lang="es-ES" sz="1200" b="0" u="none" strike="noStrike" kern="1200" cap="none" spc="0" normalizeH="0" baseline="0" noProof="0" dirty="0">
              <a:ln>
                <a:noFill/>
              </a:ln>
              <a:solidFill>
                <a:srgbClr val="92AA4C">
                  <a:lumMod val="75000"/>
                </a:srgbClr>
              </a:solidFill>
              <a:effectLst/>
              <a:uLnTx/>
              <a:uFillTx/>
              <a:latin typeface="Century Gothic" panose="020B0502020202020204"/>
              <a:ea typeface="+mn-ea"/>
              <a:cs typeface="+mn-cs"/>
            </a:endParaRPr>
          </a:p>
        </p:txBody>
      </p:sp>
      <p:grpSp>
        <p:nvGrpSpPr>
          <p:cNvPr id="12" name="Grupo 11">
            <a:extLst>
              <a:ext uri="{FF2B5EF4-FFF2-40B4-BE49-F238E27FC236}">
                <a16:creationId xmlns:a16="http://schemas.microsoft.com/office/drawing/2014/main" id="{87F5BC45-3789-5C5C-0971-54C4BAB92023}"/>
              </a:ext>
            </a:extLst>
          </p:cNvPr>
          <p:cNvGrpSpPr/>
          <p:nvPr/>
        </p:nvGrpSpPr>
        <p:grpSpPr>
          <a:xfrm>
            <a:off x="3247919" y="4902191"/>
            <a:ext cx="7143962" cy="927109"/>
            <a:chOff x="2595020" y="5246839"/>
            <a:chExt cx="8830487" cy="857250"/>
          </a:xfrm>
        </p:grpSpPr>
        <p:sp>
          <p:nvSpPr>
            <p:cNvPr id="11" name="Rectángulo: esquinas redondeadas 10">
              <a:extLst>
                <a:ext uri="{FF2B5EF4-FFF2-40B4-BE49-F238E27FC236}">
                  <a16:creationId xmlns:a16="http://schemas.microsoft.com/office/drawing/2014/main" id="{102972FD-D4A1-4B6C-A5A0-DDD7FC6CF6A0}"/>
                </a:ext>
              </a:extLst>
            </p:cNvPr>
            <p:cNvSpPr/>
            <p:nvPr/>
          </p:nvSpPr>
          <p:spPr>
            <a:xfrm>
              <a:off x="2689340" y="5246839"/>
              <a:ext cx="8736167" cy="857250"/>
            </a:xfrm>
            <a:prstGeom prst="roundRect">
              <a:avLst/>
            </a:prstGeom>
            <a:solidFill>
              <a:schemeClr val="accent2">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2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CuadroTexto 8">
              <a:extLst>
                <a:ext uri="{FF2B5EF4-FFF2-40B4-BE49-F238E27FC236}">
                  <a16:creationId xmlns:a16="http://schemas.microsoft.com/office/drawing/2014/main" id="{46E230E4-34FD-D84D-9475-FEC98923294C}"/>
                </a:ext>
              </a:extLst>
            </p:cNvPr>
            <p:cNvSpPr txBox="1"/>
            <p:nvPr/>
          </p:nvSpPr>
          <p:spPr>
            <a:xfrm>
              <a:off x="2595020" y="5257859"/>
              <a:ext cx="8262380" cy="799981"/>
            </a:xfrm>
            <a:prstGeom prst="rect">
              <a:avLst/>
            </a:prstGeom>
            <a:noFill/>
          </p:spPr>
          <p:txBody>
            <a:bodyPr wrap="square" rtlCol="0">
              <a:spAutoFit/>
            </a:bodyPr>
            <a:lstStyle/>
            <a:p>
              <a:pPr marL="88900" lvl="0" algn="just" defTabSz="457200">
                <a:lnSpc>
                  <a:spcPct val="107000"/>
                </a:lnSpc>
                <a:spcAft>
                  <a:spcPts val="800"/>
                </a:spcAft>
                <a:defRPr/>
              </a:pPr>
              <a:r>
                <a:rPr lang="en-US" sz="2400" kern="100" dirty="0">
                  <a:solidFill>
                    <a:srgbClr val="A53010">
                      <a:lumMod val="75000"/>
                    </a:srgbClr>
                  </a:solidFill>
                  <a:latin typeface="Calibri" panose="020F0502020204030204" pitchFamily="34" charset="0"/>
                  <a:ea typeface="Calibri" panose="020F0502020204030204" pitchFamily="34" charset="0"/>
                  <a:cs typeface="Calibri" panose="020F0502020204030204" pitchFamily="34" charset="0"/>
                </a:rPr>
                <a:t>Everything created is a manifestation of the Creator and a way to relate to Him. </a:t>
              </a:r>
              <a:endParaRPr kumimoji="0" lang="es-ES" sz="2400" b="0" i="0"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endParaRPr>
            </a:p>
          </p:txBody>
        </p:sp>
      </p:grpSp>
      <p:pic>
        <p:nvPicPr>
          <p:cNvPr id="13" name="Image 12">
            <a:extLst>
              <a:ext uri="{FF2B5EF4-FFF2-40B4-BE49-F238E27FC236}">
                <a16:creationId xmlns:a16="http://schemas.microsoft.com/office/drawing/2014/main" id="{9B8F00D0-0CA5-A248-9B60-46670F80185C}"/>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15" name="Subtítulo 2">
            <a:extLst>
              <a:ext uri="{FF2B5EF4-FFF2-40B4-BE49-F238E27FC236}">
                <a16:creationId xmlns:a16="http://schemas.microsoft.com/office/drawing/2014/main" id="{42529300-95D3-446A-ABAC-FB8AC735CF90}"/>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
        <p:nvSpPr>
          <p:cNvPr id="16" name="CuadroTexto 15">
            <a:extLst>
              <a:ext uri="{FF2B5EF4-FFF2-40B4-BE49-F238E27FC236}">
                <a16:creationId xmlns:a16="http://schemas.microsoft.com/office/drawing/2014/main" id="{C0B385F6-C48C-404C-93B3-E3B5B3F73DDE}"/>
              </a:ext>
            </a:extLst>
          </p:cNvPr>
          <p:cNvSpPr txBox="1"/>
          <p:nvPr/>
        </p:nvSpPr>
        <p:spPr>
          <a:xfrm>
            <a:off x="7217923" y="6213"/>
            <a:ext cx="4983313" cy="369332"/>
          </a:xfrm>
          <a:prstGeom prst="rect">
            <a:avLst/>
          </a:prstGeom>
          <a:noFill/>
        </p:spPr>
        <p:txBody>
          <a:bodyPr wrap="square" rtlCol="0">
            <a:spAutoFit/>
          </a:bodyPr>
          <a:lstStyle/>
          <a:p>
            <a:pPr lvl="0" defTabSz="457200">
              <a:defRPr/>
            </a:pPr>
            <a:r>
              <a:rPr lang="en-US" b="1" i="1" kern="100" dirty="0">
                <a:solidFill>
                  <a:srgbClr val="A53010"/>
                </a:solidFill>
                <a:latin typeface="Calibri" panose="020F0502020204030204" pitchFamily="34" charset="0"/>
                <a:ea typeface="Calibri" panose="020F0502020204030204" pitchFamily="34" charset="0"/>
                <a:cs typeface="Times New Roman" panose="02020603050405020304" pitchFamily="18" charset="0"/>
              </a:rPr>
              <a:t>A Christian approach to sustainable development</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0335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0100" y="644648"/>
            <a:ext cx="8818826" cy="1077218"/>
          </a:xfrm>
          <a:prstGeom prst="rect">
            <a:avLst/>
          </a:prstGeom>
          <a:noFill/>
        </p:spPr>
        <p:txBody>
          <a:bodyPr wrap="square" rtlCol="0">
            <a:spAutoFit/>
          </a:bodyPr>
          <a:lstStyle/>
          <a:p>
            <a:pPr lvl="0" defTabSz="457200">
              <a:defRPr/>
            </a:pPr>
            <a:r>
              <a:rPr lang="en-US" sz="3200"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The impact of sustainable development on our lifestyles:</a:t>
            </a:r>
            <a:endParaRPr kumimoji="0" lang="es-ES" sz="3200" b="1" i="0" u="none" strike="noStrike" kern="1200" cap="none" spc="0" normalizeH="0" baseline="0" noProof="0" dirty="0">
              <a:ln>
                <a:noFill/>
              </a:ln>
              <a:solidFill>
                <a:schemeClr val="bg2">
                  <a:lumMod val="25000"/>
                </a:schemeClr>
              </a:solidFill>
              <a:effectLst/>
              <a:uLnTx/>
              <a:uFillTx/>
              <a:latin typeface="Century Gothic" panose="020B0502020202020204"/>
              <a:ea typeface="+mn-ea"/>
              <a:cs typeface="+mn-cs"/>
            </a:endParaRPr>
          </a:p>
        </p:txBody>
      </p:sp>
      <p:sp>
        <p:nvSpPr>
          <p:cNvPr id="4" name="Subtítulo 2">
            <a:extLst>
              <a:ext uri="{FF2B5EF4-FFF2-40B4-BE49-F238E27FC236}">
                <a16:creationId xmlns:a16="http://schemas.microsoft.com/office/drawing/2014/main" id="{09134698-A775-F90D-A6F2-1080EFD7D3FE}"/>
              </a:ext>
            </a:extLst>
          </p:cNvPr>
          <p:cNvSpPr txBox="1">
            <a:spLocks/>
          </p:cNvSpPr>
          <p:nvPr/>
        </p:nvSpPr>
        <p:spPr>
          <a:xfrm>
            <a:off x="8324850" y="6543675"/>
            <a:ext cx="3867150" cy="314325"/>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marL="0" marR="0" lvl="0" indent="449580" algn="r" defTabSz="457200" rtl="0" eaLnBrk="1" fontAlgn="auto" latinLnBrk="0" hangingPunct="1">
              <a:lnSpc>
                <a:spcPct val="107000"/>
              </a:lnSpc>
              <a:spcBef>
                <a:spcPts val="1000"/>
              </a:spcBef>
              <a:spcAft>
                <a:spcPts val="800"/>
              </a:spcAft>
              <a:buClr>
                <a:srgbClr val="A53010"/>
              </a:buClr>
              <a:buSzTx/>
              <a:buFont typeface="Wingdings 3" charset="2"/>
              <a:buNone/>
              <a:tabLst/>
              <a:defRPr/>
            </a:pPr>
            <a:r>
              <a:rPr kumimoji="0" lang="fr-BE" sz="1400" b="1" i="0"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 sz="1400" b="0" i="1" u="none" strike="noStrike" kern="100" cap="none" spc="0" normalizeH="0" baseline="0" noProof="0" dirty="0">
              <a:ln>
                <a:noFill/>
              </a:ln>
              <a:solidFill>
                <a:srgbClr val="DE7E18">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Marcador de texto 2">
            <a:extLst>
              <a:ext uri="{FF2B5EF4-FFF2-40B4-BE49-F238E27FC236}">
                <a16:creationId xmlns:a16="http://schemas.microsoft.com/office/drawing/2014/main" id="{0E497443-543B-057B-3AD0-408CF3634B3F}"/>
              </a:ext>
            </a:extLst>
          </p:cNvPr>
          <p:cNvSpPr txBox="1">
            <a:spLocks/>
          </p:cNvSpPr>
          <p:nvPr/>
        </p:nvSpPr>
        <p:spPr>
          <a:xfrm>
            <a:off x="2002094" y="2140015"/>
            <a:ext cx="9523156" cy="3335631"/>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Let us recognize that we are one human family</a:t>
            </a:r>
            <a:r>
              <a:rPr kumimoji="0" lang="fr-FR"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Let us adopt a prophetic and contemplative lifestyle, in which we can deeply enjoy things without being obsessed with consumption,</a:t>
            </a:r>
            <a:r>
              <a:rPr kumimoji="0" lang="fr-FR"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FR" sz="2400" b="0" i="0" u="none" strike="noStrike" kern="1200" cap="none" spc="0" normalizeH="0" baseline="0" noProof="0" dirty="0" err="1">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being</a:t>
            </a:r>
            <a:r>
              <a:rPr kumimoji="0" lang="fr-FR"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FR" sz="2400" b="0" i="0" u="none" strike="noStrike" kern="1200" cap="none" spc="0" normalizeH="0" baseline="0" noProof="0" dirty="0" err="1">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grounded</a:t>
            </a:r>
            <a:r>
              <a:rPr kumimoji="0" lang="fr-FR"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i</a:t>
            </a:r>
            <a:r>
              <a:rPr kumimoji="0" lang="en-US" sz="240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n a spirituality rooted in the transcendent and creative mystery of God.</a:t>
            </a:r>
            <a:endParaRPr kumimoji="0" lang="fr-FR" sz="240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40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Let us dare to make an ecological conversion, which is at the same time personal, communitarian, pastoral</a:t>
            </a:r>
            <a:r>
              <a:rPr lang="en-US" sz="2400" baseline="50000" dirty="0">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4</a:t>
            </a:r>
            <a:r>
              <a:rPr kumimoji="0" lang="en-US" sz="240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 structural</a:t>
            </a:r>
            <a:r>
              <a:rPr lang="en-US" sz="2400" baseline="50000" dirty="0">
                <a:solidFill>
                  <a:srgbClr val="728653">
                    <a:lumMod val="75000"/>
                  </a:srgbClr>
                </a:solidFill>
                <a:latin typeface="Calibri" panose="020F0502020204030204" pitchFamily="34" charset="0"/>
                <a:ea typeface="Calibri" panose="020F0502020204030204" pitchFamily="34" charset="0"/>
                <a:cs typeface="Times New Roman" panose="02020603050405020304" pitchFamily="18" charset="0"/>
              </a:rPr>
              <a:t>5</a:t>
            </a:r>
            <a:r>
              <a:rPr kumimoji="0" lang="en-US" sz="240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and synodal.</a:t>
            </a:r>
            <a:endParaRPr kumimoji="0" lang="fr-FR" sz="180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s-ES" sz="2400" b="1" i="0" u="none" strike="noStrike" kern="1200" cap="none" spc="0" normalizeH="0" baseline="0" noProof="0" dirty="0">
              <a:ln>
                <a:noFill/>
              </a:ln>
              <a:solidFill>
                <a:srgbClr val="00B050"/>
              </a:solidFill>
              <a:effectLst/>
              <a:uLnTx/>
              <a:uFillTx/>
              <a:latin typeface="Century Gothic" panose="020B0502020202020204"/>
              <a:ea typeface="+mn-ea"/>
              <a:cs typeface="+mn-cs"/>
            </a:endParaRP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fr-FR"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5EFE9CF4-4968-DD55-7F34-23DABA9F7917}"/>
              </a:ext>
            </a:extLst>
          </p:cNvPr>
          <p:cNvSpPr txBox="1"/>
          <p:nvPr/>
        </p:nvSpPr>
        <p:spPr>
          <a:xfrm>
            <a:off x="1465734" y="5924807"/>
            <a:ext cx="5634684" cy="83099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fr-FR" sz="1200" b="0" u="none" strike="noStrike" kern="1200" cap="none" spc="0" normalizeH="0" baseline="5000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4</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Cf. </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Aparecida. Final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Document</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fr-FR" sz="1200" b="0" u="none" strike="noStrike" kern="1200" cap="none" spc="0" normalizeH="0" baseline="5000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5</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Cf. Pope Francis,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Apostolic</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Exhortation</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Evangelii</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Gaudium</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of</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the</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Holy</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Father</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Francis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to</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the</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Bishops</a:t>
            </a:r>
            <a:r>
              <a:rPr lang="es-ES" sz="1200" i="1" dirty="0">
                <a:solidFill>
                  <a:srgbClr val="A53010">
                    <a:lumMod val="75000"/>
                  </a:srgbClr>
                </a:solidFill>
                <a:latin typeface="Calibri" panose="020F0502020204030204" pitchFamily="34" charset="0"/>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Clergy</a:t>
            </a:r>
            <a:r>
              <a:rPr lang="es-ES" sz="1200" i="1" dirty="0">
                <a:solidFill>
                  <a:srgbClr val="A53010">
                    <a:lumMod val="75000"/>
                  </a:srgbClr>
                </a:solidFill>
                <a:latin typeface="Calibri" panose="020F0502020204030204" pitchFamily="34" charset="0"/>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Consecrated</a:t>
            </a:r>
            <a:r>
              <a:rPr lang="es-ES" sz="1200" i="1" dirty="0">
                <a:solidFill>
                  <a:srgbClr val="A53010">
                    <a:lumMod val="75000"/>
                  </a:srgbClr>
                </a:solidFill>
                <a:latin typeface="Calibri" panose="020F0502020204030204" pitchFamily="34" charset="0"/>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Persons</a:t>
            </a:r>
            <a:r>
              <a:rPr lang="es-ES" sz="1200" i="1" dirty="0">
                <a:solidFill>
                  <a:srgbClr val="A53010">
                    <a:lumMod val="75000"/>
                  </a:srgbClr>
                </a:solidFill>
                <a:latin typeface="Calibri" panose="020F0502020204030204" pitchFamily="34" charset="0"/>
                <a:cs typeface="Calibri" panose="020F0502020204030204" pitchFamily="34" charset="0"/>
              </a:rPr>
              <a:t> and </a:t>
            </a:r>
            <a:r>
              <a:rPr lang="es-ES" sz="1200" i="1" dirty="0" err="1">
                <a:solidFill>
                  <a:srgbClr val="A53010">
                    <a:lumMod val="75000"/>
                  </a:srgbClr>
                </a:solidFill>
                <a:latin typeface="Calibri" panose="020F0502020204030204" pitchFamily="34" charset="0"/>
                <a:cs typeface="Calibri" panose="020F0502020204030204" pitchFamily="34" charset="0"/>
              </a:rPr>
              <a:t>the</a:t>
            </a:r>
            <a:r>
              <a:rPr lang="es-ES" sz="1200" i="1" dirty="0">
                <a:solidFill>
                  <a:srgbClr val="A53010">
                    <a:lumMod val="75000"/>
                  </a:srgbClr>
                </a:solidFill>
                <a:latin typeface="Calibri" panose="020F0502020204030204" pitchFamily="34" charset="0"/>
                <a:cs typeface="Calibri" panose="020F0502020204030204" pitchFamily="34" charset="0"/>
              </a:rPr>
              <a:t> Lay </a:t>
            </a:r>
            <a:r>
              <a:rPr lang="es-ES" sz="1200" i="1" dirty="0" err="1">
                <a:solidFill>
                  <a:srgbClr val="A53010">
                    <a:lumMod val="75000"/>
                  </a:srgbClr>
                </a:solidFill>
                <a:latin typeface="Calibri" panose="020F0502020204030204" pitchFamily="34" charset="0"/>
                <a:cs typeface="Calibri" panose="020F0502020204030204" pitchFamily="34" charset="0"/>
              </a:rPr>
              <a:t>Faithful</a:t>
            </a:r>
            <a:r>
              <a:rPr lang="es-ES" sz="1200" i="1" dirty="0">
                <a:solidFill>
                  <a:srgbClr val="A53010">
                    <a:lumMod val="75000"/>
                  </a:srgbClr>
                </a:solidFill>
                <a:latin typeface="Calibri" panose="020F0502020204030204" pitchFamily="34" charset="0"/>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on</a:t>
            </a:r>
            <a:r>
              <a:rPr lang="es-ES" sz="1200" i="1" dirty="0">
                <a:solidFill>
                  <a:srgbClr val="A53010">
                    <a:lumMod val="75000"/>
                  </a:srgbClr>
                </a:solidFill>
                <a:latin typeface="Calibri" panose="020F0502020204030204" pitchFamily="34" charset="0"/>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the</a:t>
            </a:r>
            <a:r>
              <a:rPr lang="es-ES" sz="1200" i="1" dirty="0">
                <a:solidFill>
                  <a:srgbClr val="A53010">
                    <a:lumMod val="75000"/>
                  </a:srgbClr>
                </a:solidFill>
                <a:latin typeface="Calibri" panose="020F0502020204030204" pitchFamily="34" charset="0"/>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Proclamation</a:t>
            </a:r>
            <a:r>
              <a:rPr lang="es-ES" sz="1200" i="1" dirty="0">
                <a:solidFill>
                  <a:srgbClr val="A53010">
                    <a:lumMod val="75000"/>
                  </a:srgbClr>
                </a:solidFill>
                <a:latin typeface="Calibri" panose="020F0502020204030204" pitchFamily="34" charset="0"/>
                <a:cs typeface="Calibri" panose="020F0502020204030204" pitchFamily="34" charset="0"/>
              </a:rPr>
              <a:t> </a:t>
            </a:r>
            <a:r>
              <a:rPr lang="es-ES" sz="1200" i="1" dirty="0" err="1">
                <a:solidFill>
                  <a:srgbClr val="A53010">
                    <a:lumMod val="75000"/>
                  </a:srgbClr>
                </a:solidFill>
                <a:latin typeface="Calibri" panose="020F0502020204030204" pitchFamily="34" charset="0"/>
                <a:cs typeface="Calibri" panose="020F0502020204030204" pitchFamily="34" charset="0"/>
              </a:rPr>
              <a:t>of</a:t>
            </a:r>
            <a:endParaRPr lang="es-ES" sz="1200" i="1" dirty="0">
              <a:solidFill>
                <a:srgbClr val="A53010">
                  <a:lumMod val="75000"/>
                </a:srgbClr>
              </a:solidFill>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the</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Gospel</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in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Today’s</a:t>
            </a:r>
            <a:r>
              <a:rPr kumimoji="0" lang="es-ES" sz="1200" b="0" i="1"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 </a:t>
            </a:r>
            <a:r>
              <a:rPr kumimoji="0" lang="es-ES" sz="1200" b="0" i="1" u="none" strike="noStrike" kern="1200" cap="none" spc="0" normalizeH="0" baseline="0" noProof="0" dirty="0" err="1">
                <a:ln>
                  <a:noFill/>
                </a:ln>
                <a:solidFill>
                  <a:srgbClr val="A53010">
                    <a:lumMod val="75000"/>
                  </a:srgbClr>
                </a:solidFill>
                <a:effectLst/>
                <a:uLnTx/>
                <a:uFillTx/>
                <a:latin typeface="Calibri" panose="020F0502020204030204" pitchFamily="34" charset="0"/>
                <a:ea typeface="+mn-ea"/>
                <a:cs typeface="Calibri" panose="020F0502020204030204" pitchFamily="34" charset="0"/>
              </a:rPr>
              <a:t>Worl</a:t>
            </a:r>
            <a:r>
              <a:rPr lang="es-ES" sz="1200" i="1" dirty="0">
                <a:solidFill>
                  <a:srgbClr val="A53010">
                    <a:lumMod val="75000"/>
                  </a:srgbClr>
                </a:solidFill>
                <a:latin typeface="Calibri" panose="020F0502020204030204" pitchFamily="34" charset="0"/>
                <a:cs typeface="Calibri" panose="020F0502020204030204" pitchFamily="34" charset="0"/>
              </a:rPr>
              <a:t>d</a:t>
            </a:r>
            <a:r>
              <a:rPr lang="es-ES" sz="1200" dirty="0">
                <a:solidFill>
                  <a:srgbClr val="A53010">
                    <a:lumMod val="75000"/>
                  </a:srgbClr>
                </a:solidFill>
                <a:latin typeface="Calibri" panose="020F0502020204030204" pitchFamily="34" charset="0"/>
                <a:cs typeface="Calibri" panose="020F0502020204030204" pitchFamily="34" charset="0"/>
              </a:rPr>
              <a:t>, </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#26</a:t>
            </a:r>
            <a:r>
              <a:rPr lang="es-ES" sz="1200" dirty="0">
                <a:solidFill>
                  <a:srgbClr val="A53010">
                    <a:lumMod val="75000"/>
                  </a:srgbClr>
                </a:solidFill>
                <a:latin typeface="Calibri" panose="020F0502020204030204" pitchFamily="34" charset="0"/>
                <a:cs typeface="Calibri" panose="020F0502020204030204" pitchFamily="34" charset="0"/>
              </a:rPr>
              <a:t> (</a:t>
            </a:r>
            <a:r>
              <a:rPr lang="es-ES" sz="1200" dirty="0" err="1">
                <a:solidFill>
                  <a:srgbClr val="A53010">
                    <a:lumMod val="75000"/>
                  </a:srgbClr>
                </a:solidFill>
                <a:latin typeface="Calibri" panose="020F0502020204030204" pitchFamily="34" charset="0"/>
                <a:cs typeface="Calibri" panose="020F0502020204030204" pitchFamily="34" charset="0"/>
              </a:rPr>
              <a:t>Hereafter</a:t>
            </a:r>
            <a:r>
              <a:rPr lang="es-ES" sz="1200" dirty="0">
                <a:solidFill>
                  <a:srgbClr val="A53010">
                    <a:lumMod val="75000"/>
                  </a:srgbClr>
                </a:solidFill>
                <a:latin typeface="Calibri" panose="020F0502020204030204" pitchFamily="34" charset="0"/>
                <a:cs typeface="Calibri" panose="020F0502020204030204" pitchFamily="34" charset="0"/>
              </a:rPr>
              <a:t>, </a:t>
            </a:r>
            <a:r>
              <a:rPr kumimoji="0" lang="es-ES" sz="1200" b="0" u="none" strike="noStrike" kern="1200" cap="none" spc="0" normalizeH="0" baseline="0" noProof="0" dirty="0">
                <a:ln>
                  <a:noFill/>
                </a:ln>
                <a:solidFill>
                  <a:srgbClr val="A53010">
                    <a:lumMod val="75000"/>
                  </a:srgbClr>
                </a:solidFill>
                <a:effectLst/>
                <a:uLnTx/>
                <a:uFillTx/>
                <a:latin typeface="Calibri" panose="020F0502020204030204" pitchFamily="34" charset="0"/>
                <a:ea typeface="+mn-ea"/>
                <a:cs typeface="Calibri" panose="020F0502020204030204" pitchFamily="34" charset="0"/>
              </a:rPr>
              <a:t>EG)</a:t>
            </a:r>
          </a:p>
        </p:txBody>
      </p:sp>
      <p:pic>
        <p:nvPicPr>
          <p:cNvPr id="9" name="Image 8">
            <a:extLst>
              <a:ext uri="{FF2B5EF4-FFF2-40B4-BE49-F238E27FC236}">
                <a16:creationId xmlns:a16="http://schemas.microsoft.com/office/drawing/2014/main" id="{C621448E-3D03-C84D-B53B-752D74F674F8}"/>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388382"/>
            <a:ext cx="963562" cy="965297"/>
          </a:xfrm>
          <a:prstGeom prst="rect">
            <a:avLst/>
          </a:prstGeom>
        </p:spPr>
      </p:pic>
      <p:sp>
        <p:nvSpPr>
          <p:cNvPr id="10" name="Subtítulo 2">
            <a:extLst>
              <a:ext uri="{FF2B5EF4-FFF2-40B4-BE49-F238E27FC236}">
                <a16:creationId xmlns:a16="http://schemas.microsoft.com/office/drawing/2014/main" id="{A45084B7-59F9-4A4D-80C3-7B662542991A}"/>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
        <p:nvSpPr>
          <p:cNvPr id="5" name="CuadroTexto 15">
            <a:extLst>
              <a:ext uri="{FF2B5EF4-FFF2-40B4-BE49-F238E27FC236}">
                <a16:creationId xmlns:a16="http://schemas.microsoft.com/office/drawing/2014/main" id="{CF4E0862-075B-52DA-F9E2-298BE660087E}"/>
              </a:ext>
            </a:extLst>
          </p:cNvPr>
          <p:cNvSpPr txBox="1"/>
          <p:nvPr/>
        </p:nvSpPr>
        <p:spPr>
          <a:xfrm>
            <a:off x="7217923" y="6213"/>
            <a:ext cx="4983313" cy="369332"/>
          </a:xfrm>
          <a:prstGeom prst="rect">
            <a:avLst/>
          </a:prstGeom>
          <a:noFill/>
        </p:spPr>
        <p:txBody>
          <a:bodyPr wrap="square" rtlCol="0">
            <a:spAutoFit/>
          </a:bodyPr>
          <a:lstStyle/>
          <a:p>
            <a:pPr lvl="0" defTabSz="457200">
              <a:defRPr/>
            </a:pPr>
            <a:r>
              <a:rPr lang="en-US" b="1" i="1" kern="100" dirty="0">
                <a:solidFill>
                  <a:srgbClr val="A53010"/>
                </a:solidFill>
                <a:latin typeface="Calibri" panose="020F0502020204030204" pitchFamily="34" charset="0"/>
                <a:ea typeface="Calibri" panose="020F0502020204030204" pitchFamily="34" charset="0"/>
                <a:cs typeface="Times New Roman" panose="02020603050405020304" pitchFamily="18" charset="0"/>
              </a:rPr>
              <a:t>A Christian approach to sustainable development</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150920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24626E-CBA6-875A-B6D2-E382A29AA291}"/>
              </a:ext>
            </a:extLst>
          </p:cNvPr>
          <p:cNvSpPr txBox="1"/>
          <p:nvPr/>
        </p:nvSpPr>
        <p:spPr>
          <a:xfrm>
            <a:off x="1639623" y="663698"/>
            <a:ext cx="8294951" cy="10772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2">
                    <a:lumMod val="2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Consequences of sustainable development on socio-political life:</a:t>
            </a:r>
            <a:endParaRPr kumimoji="0" lang="es-ES" sz="3200" b="1" i="0" u="none" strike="noStrike" kern="1200" cap="none" spc="0" normalizeH="0" baseline="0" noProof="0" dirty="0">
              <a:ln>
                <a:noFill/>
              </a:ln>
              <a:solidFill>
                <a:schemeClr val="bg2">
                  <a:lumMod val="25000"/>
                </a:schemeClr>
              </a:solidFill>
              <a:effectLst/>
              <a:uLnTx/>
              <a:uFillTx/>
              <a:latin typeface="Century Gothic" panose="020B0502020202020204"/>
              <a:ea typeface="+mn-ea"/>
              <a:cs typeface="+mn-cs"/>
            </a:endParaRPr>
          </a:p>
        </p:txBody>
      </p:sp>
      <p:sp>
        <p:nvSpPr>
          <p:cNvPr id="6" name="CuadroTexto 5">
            <a:extLst>
              <a:ext uri="{FF2B5EF4-FFF2-40B4-BE49-F238E27FC236}">
                <a16:creationId xmlns:a16="http://schemas.microsoft.com/office/drawing/2014/main" id="{FD357624-DF20-BC37-4033-1147A2140C54}"/>
              </a:ext>
            </a:extLst>
          </p:cNvPr>
          <p:cNvSpPr txBox="1"/>
          <p:nvPr/>
        </p:nvSpPr>
        <p:spPr>
          <a:xfrm>
            <a:off x="2181225" y="1990330"/>
            <a:ext cx="9248775" cy="1200329"/>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The UN's 2030 Goals focus on sustainable development, meaning a development within the limits of the earth, in order to protect natural resources and promote the conservation of biodiversity.</a:t>
            </a:r>
            <a:endParaRPr kumimoji="0" lang="es-ES" sz="2400" b="1" i="0" u="none" strike="noStrike" kern="1200" cap="none" spc="0" normalizeH="0" baseline="0" noProof="0" dirty="0">
              <a:ln>
                <a:noFill/>
              </a:ln>
              <a:solidFill>
                <a:srgbClr val="728653">
                  <a:lumMod val="75000"/>
                </a:srgbClr>
              </a:solidFill>
              <a:effectLst/>
              <a:uLnTx/>
              <a:uFillTx/>
              <a:latin typeface="Century Gothic" panose="020B0502020202020204"/>
              <a:ea typeface="+mn-ea"/>
              <a:cs typeface="+mn-cs"/>
            </a:endParaRPr>
          </a:p>
        </p:txBody>
      </p:sp>
      <p:sp>
        <p:nvSpPr>
          <p:cNvPr id="5" name="CuadroTexto 4">
            <a:extLst>
              <a:ext uri="{FF2B5EF4-FFF2-40B4-BE49-F238E27FC236}">
                <a16:creationId xmlns:a16="http://schemas.microsoft.com/office/drawing/2014/main" id="{FDD41262-FE21-4D54-74B1-DDE9AE8C3922}"/>
              </a:ext>
            </a:extLst>
          </p:cNvPr>
          <p:cNvSpPr txBox="1"/>
          <p:nvPr/>
        </p:nvSpPr>
        <p:spPr>
          <a:xfrm>
            <a:off x="2640013" y="3538461"/>
            <a:ext cx="8789986" cy="733534"/>
          </a:xfrm>
          <a:prstGeom prst="rect">
            <a:avLst/>
          </a:prstGeom>
          <a:noFill/>
        </p:spPr>
        <p:txBody>
          <a:bodyPr wrap="square" rtlCol="0">
            <a:spAutoFit/>
          </a:bodyPr>
          <a:lstStyle/>
          <a:p>
            <a:pPr marL="0" marR="0" lvl="0" indent="0" algn="just" defTabSz="457200" rtl="0" eaLnBrk="1" fontAlgn="auto" latinLnBrk="0" hangingPunct="1">
              <a:lnSpc>
                <a:spcPts val="25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Pope Francis speaks of integral ecology, which concerns the whole of creation, </a:t>
            </a:r>
            <a:r>
              <a:rPr kumimoji="0" lang="en-US" sz="2400" b="0" i="1" u="none" strike="noStrike" kern="1200" cap="none" spc="0" normalizeH="0" baseline="0" noProof="0" dirty="0">
                <a:ln>
                  <a:noFill/>
                </a:ln>
                <a:solidFill>
                  <a:srgbClr val="728653">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both the cry of the earth and the cry of the poor.</a:t>
            </a:r>
            <a:endParaRPr kumimoji="0" lang="fr-FR" sz="2400" b="0" i="1" u="none" strike="noStrike" kern="1200" cap="none" spc="0" normalizeH="0" baseline="0" noProof="0" dirty="0">
              <a:ln>
                <a:noFill/>
              </a:ln>
              <a:solidFill>
                <a:srgbClr val="728653">
                  <a:lumMod val="75000"/>
                </a:srgbClr>
              </a:solidFill>
              <a:effectLst/>
              <a:uLnTx/>
              <a:uFillTx/>
              <a:latin typeface="Century Gothic" panose="020B0502020202020204"/>
              <a:ea typeface="+mn-ea"/>
              <a:cs typeface="+mn-cs"/>
            </a:endParaRPr>
          </a:p>
        </p:txBody>
      </p:sp>
      <p:sp>
        <p:nvSpPr>
          <p:cNvPr id="8" name="CuadroTexto 7">
            <a:extLst>
              <a:ext uri="{FF2B5EF4-FFF2-40B4-BE49-F238E27FC236}">
                <a16:creationId xmlns:a16="http://schemas.microsoft.com/office/drawing/2014/main" id="{E7CBF93E-9D43-DB88-9731-19B2130B4863}"/>
              </a:ext>
            </a:extLst>
          </p:cNvPr>
          <p:cNvSpPr txBox="1"/>
          <p:nvPr/>
        </p:nvSpPr>
        <p:spPr>
          <a:xfrm>
            <a:off x="2876551" y="4619796"/>
            <a:ext cx="8553450" cy="862416"/>
          </a:xfrm>
          <a:prstGeom prst="rect">
            <a:avLst/>
          </a:prstGeom>
          <a:noFill/>
        </p:spPr>
        <p:txBody>
          <a:bodyPr wrap="square" rtlCol="0">
            <a:spAutoFit/>
          </a:bodyPr>
          <a:lstStyle/>
          <a:p>
            <a:pPr marL="88900" marR="0" lvl="0" indent="0" algn="just" defTabSz="457200" rtl="0" eaLnBrk="1" fontAlgn="auto" latinLnBrk="0" hangingPunct="1">
              <a:lnSpc>
                <a:spcPct val="107000"/>
              </a:lnSpc>
              <a:spcBef>
                <a:spcPts val="0"/>
              </a:spcBef>
              <a:spcAft>
                <a:spcPts val="800"/>
              </a:spcAft>
              <a:buClrTx/>
              <a:buSzTx/>
              <a:buFontTx/>
              <a:buNone/>
              <a:tabLst/>
              <a:defRPr/>
            </a:pPr>
            <a:r>
              <a:rPr kumimoji="0" lang="en-US" sz="2400" b="0"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Today, in the Vincentian Family, we consider as a person living in poverty any individual living in a vulnerable situation. </a:t>
            </a:r>
            <a:r>
              <a:rPr kumimoji="0" lang="fr-FR" sz="2400" b="0" i="0" u="none" strike="noStrike" kern="100" cap="none" spc="0" normalizeH="0" baseline="0" noProof="0" dirty="0">
                <a:ln>
                  <a:noFill/>
                </a:ln>
                <a:solidFill>
                  <a:srgbClr val="A53010">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2400" b="0" i="0" u="none" strike="noStrike" kern="1200" cap="none" spc="0" normalizeH="0" baseline="0" noProof="0" dirty="0">
              <a:ln>
                <a:noFill/>
              </a:ln>
              <a:solidFill>
                <a:srgbClr val="A53010">
                  <a:lumMod val="75000"/>
                </a:srgbClr>
              </a:solidFill>
              <a:effectLst/>
              <a:uLnTx/>
              <a:uFillTx/>
              <a:latin typeface="Century Gothic" panose="020B0502020202020204"/>
              <a:ea typeface="+mn-ea"/>
              <a:cs typeface="+mn-cs"/>
            </a:endParaRPr>
          </a:p>
        </p:txBody>
      </p:sp>
      <p:pic>
        <p:nvPicPr>
          <p:cNvPr id="9" name="Image 8">
            <a:extLst>
              <a:ext uri="{FF2B5EF4-FFF2-40B4-BE49-F238E27FC236}">
                <a16:creationId xmlns:a16="http://schemas.microsoft.com/office/drawing/2014/main" id="{D87BD965-6226-DF47-8E1D-0E6BFDB2561B}"/>
              </a:ext>
            </a:extLst>
          </p:cNvPr>
          <p:cNvPicPr>
            <a:picLocks noChangeAspect="1"/>
          </p:cNvPicPr>
          <p:nvPr/>
        </p:nvPicPr>
        <p:blipFill>
          <a:blip r:embed="rId2" cstate="print">
            <a:clrChange>
              <a:clrFrom>
                <a:srgbClr val="FDFCFA"/>
              </a:clrFrom>
              <a:clrTo>
                <a:srgbClr val="FDFCFA">
                  <a:alpha val="0"/>
                </a:srgbClr>
              </a:clrTo>
            </a:clrChange>
            <a:extLst>
              <a:ext uri="{28A0092B-C50C-407E-A947-70E740481C1C}">
                <a14:useLocalDpi xmlns:a14="http://schemas.microsoft.com/office/drawing/2010/main" val="0"/>
              </a:ext>
            </a:extLst>
          </a:blip>
          <a:stretch>
            <a:fillRect/>
          </a:stretch>
        </p:blipFill>
        <p:spPr>
          <a:xfrm>
            <a:off x="11012678" y="403622"/>
            <a:ext cx="963562" cy="965297"/>
          </a:xfrm>
          <a:prstGeom prst="rect">
            <a:avLst/>
          </a:prstGeom>
        </p:spPr>
      </p:pic>
      <p:sp>
        <p:nvSpPr>
          <p:cNvPr id="10" name="Subtítulo 2">
            <a:extLst>
              <a:ext uri="{FF2B5EF4-FFF2-40B4-BE49-F238E27FC236}">
                <a16:creationId xmlns:a16="http://schemas.microsoft.com/office/drawing/2014/main" id="{311A34A0-461B-46E4-9234-6B8F8AC10FB5}"/>
              </a:ext>
            </a:extLst>
          </p:cNvPr>
          <p:cNvSpPr txBox="1">
            <a:spLocks/>
          </p:cNvSpPr>
          <p:nvPr/>
        </p:nvSpPr>
        <p:spPr>
          <a:xfrm>
            <a:off x="7858125" y="6343650"/>
            <a:ext cx="4321628" cy="513754"/>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600" b="1" kern="1200">
                <a:solidFill>
                  <a:schemeClr val="tx1">
                    <a:lumMod val="75000"/>
                    <a:lumOff val="25000"/>
                  </a:schemeClr>
                </a:solidFill>
                <a:latin typeface="+mn-lt"/>
                <a:ea typeface="+mn-ea"/>
                <a:cs typeface="+mn-cs"/>
              </a:defRPr>
            </a:lvl9pPr>
          </a:lstStyle>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AIC Assembly of Delegates </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Rome, </a:t>
            </a:r>
            <a:r>
              <a:rPr lang="fr-BE"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M</a:t>
            </a:r>
            <a:r>
              <a:rPr kumimoji="0" lang="fr-BE" sz="1400" i="1" u="none" strike="noStrike" kern="100" cap="none" spc="0" normalizeH="0" baseline="0" noProof="0" dirty="0" err="1">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arch</a:t>
            </a:r>
            <a:r>
              <a:rPr kumimoji="0" lang="fr-BE" sz="1400" i="1" u="none" strike="noStrike" kern="100" cap="none" spc="0" normalizeH="0" baseline="0" noProof="0" dirty="0">
                <a:ln>
                  <a:noFill/>
                </a:ln>
                <a:solidFill>
                  <a:schemeClr val="tx2"/>
                </a:solidFill>
                <a:effectLst/>
                <a:uLnTx/>
                <a:uFillTx/>
                <a:latin typeface="Calibri" panose="020F0502020204030204" pitchFamily="34" charset="0"/>
                <a:ea typeface="Calibri" panose="020F0502020204030204" pitchFamily="34" charset="0"/>
                <a:cs typeface="Times New Roman" panose="02020603050405020304" pitchFamily="18" charset="0"/>
              </a:rPr>
              <a:t> 2023</a:t>
            </a:r>
          </a:p>
          <a:p>
            <a:pPr lvl="0" algn="r">
              <a:spcBef>
                <a:spcPts val="0"/>
              </a:spcBef>
              <a:buClrTx/>
              <a:defRPr/>
            </a:pPr>
            <a:r>
              <a:rPr lang="en-US" sz="1400" i="1" kern="100" dirty="0">
                <a:solidFill>
                  <a:schemeClr val="tx2"/>
                </a:solidFill>
                <a:latin typeface="Calibri" panose="020F0502020204030204" pitchFamily="34" charset="0"/>
                <a:ea typeface="Calibri" panose="020F0502020204030204" pitchFamily="34" charset="0"/>
                <a:cs typeface="Times New Roman" panose="02020603050405020304" pitchFamily="18" charset="0"/>
              </a:rPr>
              <a:t>Based on presentations by Father Gabriel Naranjo, CM</a:t>
            </a:r>
            <a:endParaRPr kumimoji="0" lang="es-ES" sz="1400" i="1" u="none" strike="noStrike" kern="1200" cap="none" spc="0" normalizeH="0" baseline="0" noProof="0" dirty="0">
              <a:ln>
                <a:noFill/>
              </a:ln>
              <a:solidFill>
                <a:schemeClr val="tx2"/>
              </a:solidFill>
              <a:effectLst/>
              <a:uLnTx/>
              <a:uFillTx/>
              <a:latin typeface="Century Gothic" panose="020B0502020202020204"/>
              <a:ea typeface="+mn-ea"/>
              <a:cs typeface="+mn-cs"/>
            </a:endParaRPr>
          </a:p>
        </p:txBody>
      </p:sp>
      <p:sp>
        <p:nvSpPr>
          <p:cNvPr id="2" name="CuadroTexto 15">
            <a:extLst>
              <a:ext uri="{FF2B5EF4-FFF2-40B4-BE49-F238E27FC236}">
                <a16:creationId xmlns:a16="http://schemas.microsoft.com/office/drawing/2014/main" id="{50E44D63-A511-4BD5-18C8-178F58669F84}"/>
              </a:ext>
            </a:extLst>
          </p:cNvPr>
          <p:cNvSpPr txBox="1"/>
          <p:nvPr/>
        </p:nvSpPr>
        <p:spPr>
          <a:xfrm>
            <a:off x="7217923" y="6213"/>
            <a:ext cx="4983313" cy="369332"/>
          </a:xfrm>
          <a:prstGeom prst="rect">
            <a:avLst/>
          </a:prstGeom>
          <a:noFill/>
        </p:spPr>
        <p:txBody>
          <a:bodyPr wrap="square" rtlCol="0">
            <a:spAutoFit/>
          </a:bodyPr>
          <a:lstStyle/>
          <a:p>
            <a:pPr lvl="0" defTabSz="457200">
              <a:defRPr/>
            </a:pPr>
            <a:r>
              <a:rPr lang="en-US" b="1" i="1" kern="100" dirty="0">
                <a:solidFill>
                  <a:srgbClr val="A53010"/>
                </a:solidFill>
                <a:latin typeface="Calibri" panose="020F0502020204030204" pitchFamily="34" charset="0"/>
                <a:ea typeface="Calibri" panose="020F0502020204030204" pitchFamily="34" charset="0"/>
                <a:cs typeface="Times New Roman" panose="02020603050405020304" pitchFamily="18" charset="0"/>
              </a:rPr>
              <a:t>A Christian approach to sustainable development</a:t>
            </a:r>
            <a:endParaRPr kumimoji="0" lang="es-ES" sz="1800" b="0" i="1" u="none" strike="noStrike" kern="1200" cap="none" spc="0" normalizeH="0" baseline="0" noProof="0" dirty="0">
              <a:ln>
                <a:noFill/>
              </a:ln>
              <a:solidFill>
                <a:srgbClr val="A5301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52266602"/>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1989</TotalTime>
  <Words>2518</Words>
  <Application>Microsoft Office PowerPoint</Application>
  <PresentationFormat>Grand écran</PresentationFormat>
  <Paragraphs>180</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Century Gothic</vt:lpstr>
      <vt:lpstr>Wingdings</vt:lpstr>
      <vt:lpstr>Wingdings 3</vt:lpstr>
      <vt:lpstr>Espiral</vt:lpstr>
      <vt:lpstr>Présentation PowerPoint</vt:lpstr>
      <vt:lpstr>Introduction</vt:lpstr>
      <vt:lpstr>1° Listening corresponds to the first moment of the process, that is, to the preparation of the Assembly; listening to contemporary voices, to the cries of the earth, the cry of the poor, the cries of inequity and injustice, the sounds of dehumanization and mistreatment.</vt:lpstr>
      <vt:lpstr>Présentation PowerPoint</vt:lpstr>
      <vt:lpstr>I. A Christian approach to sustainable development</vt:lpstr>
      <vt:lpstr>Présentation PowerPoint</vt:lpstr>
      <vt:lpstr>Présentation PowerPoint</vt:lpstr>
      <vt:lpstr>Présentation PowerPoint</vt:lpstr>
      <vt:lpstr>Présentation PowerPoint</vt:lpstr>
      <vt:lpstr>Actions for the protection of Creation</vt:lpstr>
      <vt:lpstr>Présentation PowerPoint</vt:lpstr>
      <vt:lpstr>Présentation PowerPoint</vt:lpstr>
      <vt:lpstr>Présentation PowerPoint</vt:lpstr>
      <vt:lpstr>Présentation PowerPoint</vt:lpstr>
      <vt:lpstr>Présentation PowerPoint</vt:lpstr>
      <vt:lpstr>Actions to address today’s pandemics</vt:lpstr>
      <vt:lpstr>Actions to address today’s pandemics</vt:lpstr>
      <vt:lpstr>Présentation PowerPoint</vt:lpstr>
      <vt:lpstr>Présentation PowerPoint</vt:lpstr>
      <vt:lpstr>Présentation PowerPoint</vt:lpstr>
      <vt:lpstr>Présentation PowerPoint</vt:lpstr>
      <vt:lpstr>In the same way, Lent, the upcoming Synod and this AIC Assembly are a journey, walking alongside those whom the Lord has placed among us as fellow travellers, together.</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chemin vers une Charité effective</dc:title>
  <dc:creator>MILAGROS GALISTEO MOYA</dc:creator>
  <cp:lastModifiedBy>Info AIC</cp:lastModifiedBy>
  <cp:revision>57</cp:revision>
  <dcterms:created xsi:type="dcterms:W3CDTF">2023-07-02T10:31:11Z</dcterms:created>
  <dcterms:modified xsi:type="dcterms:W3CDTF">2023-07-14T11:17:16Z</dcterms:modified>
</cp:coreProperties>
</file>